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3"/>
  </p:notesMasterIdLst>
  <p:sldIdLst>
    <p:sldId id="12940" r:id="rId5"/>
    <p:sldId id="12932" r:id="rId6"/>
    <p:sldId id="12929" r:id="rId7"/>
    <p:sldId id="296" r:id="rId8"/>
    <p:sldId id="297" r:id="rId9"/>
    <p:sldId id="298" r:id="rId10"/>
    <p:sldId id="436" r:id="rId11"/>
    <p:sldId id="257" r:id="rId12"/>
    <p:sldId id="265" r:id="rId13"/>
    <p:sldId id="293" r:id="rId14"/>
    <p:sldId id="12933" r:id="rId15"/>
    <p:sldId id="294" r:id="rId16"/>
    <p:sldId id="433" r:id="rId17"/>
    <p:sldId id="12922" r:id="rId18"/>
    <p:sldId id="271" r:id="rId19"/>
    <p:sldId id="281" r:id="rId20"/>
    <p:sldId id="12938" r:id="rId21"/>
    <p:sldId id="12924" r:id="rId22"/>
    <p:sldId id="12939" r:id="rId23"/>
    <p:sldId id="2486" r:id="rId24"/>
    <p:sldId id="2482" r:id="rId25"/>
    <p:sldId id="12925" r:id="rId26"/>
    <p:sldId id="12921" r:id="rId27"/>
    <p:sldId id="12936" r:id="rId28"/>
    <p:sldId id="12923" r:id="rId29"/>
    <p:sldId id="12858" r:id="rId30"/>
    <p:sldId id="258" r:id="rId31"/>
    <p:sldId id="12934" r:id="rId32"/>
    <p:sldId id="12937" r:id="rId33"/>
    <p:sldId id="256" r:id="rId34"/>
    <p:sldId id="325" r:id="rId35"/>
    <p:sldId id="326" r:id="rId36"/>
    <p:sldId id="354" r:id="rId37"/>
    <p:sldId id="358" r:id="rId38"/>
    <p:sldId id="373" r:id="rId39"/>
    <p:sldId id="372" r:id="rId40"/>
    <p:sldId id="357" r:id="rId41"/>
    <p:sldId id="12927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3772"/>
    <a:srgbClr val="FFFFFF"/>
    <a:srgbClr val="F3F9FD"/>
    <a:srgbClr val="DFEBF8"/>
    <a:srgbClr val="EBF2FB"/>
    <a:srgbClr val="D0CFD4"/>
    <a:srgbClr val="E3E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D225E60-BAD1-41F9-B523-B5F753A7F5F4}" v="2" dt="2023-12-20T03:05:12.8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userId="S::urn:spo:anon#cd62fd871daf7d207fbe2adb19495bdf9018516c218f51d2ae3e1d85f4836150::" providerId="AD" clId="Web-{8D225E60-BAD1-41F9-B523-B5F753A7F5F4}"/>
    <pc:docChg chg="modSld">
      <pc:chgData name="Guest User" userId="S::urn:spo:anon#cd62fd871daf7d207fbe2adb19495bdf9018516c218f51d2ae3e1d85f4836150::" providerId="AD" clId="Web-{8D225E60-BAD1-41F9-B523-B5F753A7F5F4}" dt="2023-12-20T03:05:12.882" v="1" actId="1076"/>
      <pc:docMkLst>
        <pc:docMk/>
      </pc:docMkLst>
      <pc:sldChg chg="modSp">
        <pc:chgData name="Guest User" userId="S::urn:spo:anon#cd62fd871daf7d207fbe2adb19495bdf9018516c218f51d2ae3e1d85f4836150::" providerId="AD" clId="Web-{8D225E60-BAD1-41F9-B523-B5F753A7F5F4}" dt="2023-12-20T03:05:12.882" v="1" actId="1076"/>
        <pc:sldMkLst>
          <pc:docMk/>
          <pc:sldMk cId="1746821724" sldId="433"/>
        </pc:sldMkLst>
        <pc:picChg chg="mod">
          <ac:chgData name="Guest User" userId="S::urn:spo:anon#cd62fd871daf7d207fbe2adb19495bdf9018516c218f51d2ae3e1d85f4836150::" providerId="AD" clId="Web-{8D225E60-BAD1-41F9-B523-B5F753A7F5F4}" dt="2023-12-20T03:05:12.882" v="1" actId="1076"/>
          <ac:picMkLst>
            <pc:docMk/>
            <pc:sldMk cId="1746821724" sldId="433"/>
            <ac:picMk id="6" creationId="{A43403AE-01FD-4D42-8405-9A4A43758E9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A95DB8-4884-41ED-8ED2-02F1DA363086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1BC736-BFDA-440C-BA6A-6A12661733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981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41D9F-9C67-4F59-B91B-B4E3675760E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420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41D9F-9C67-4F59-B91B-B4E3675760E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9730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0BEA1-91EC-4AD1-ACC0-BE437F1D20DB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589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0BEA1-91EC-4AD1-ACC0-BE437F1D20DB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430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0BEA1-91EC-4AD1-ACC0-BE437F1D20DB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B6DEBC-8907-4583-B0EC-2FC8FFAEE657}"/>
              </a:ext>
            </a:extLst>
          </p:cNvPr>
          <p:cNvSpPr txBox="1"/>
          <p:nvPr/>
        </p:nvSpPr>
        <p:spPr>
          <a:xfrm>
            <a:off x="510363" y="4965405"/>
            <a:ext cx="5931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Good morning. I appreciate the opportunity to update you on Southside Network Authority actions regarding the Network Fiber Ring project.</a:t>
            </a:r>
          </a:p>
        </p:txBody>
      </p:sp>
    </p:spTree>
    <p:extLst>
      <p:ext uri="{BB962C8B-B14F-4D97-AF65-F5344CB8AC3E}">
        <p14:creationId xmlns:p14="http://schemas.microsoft.com/office/powerpoint/2010/main" val="3427462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0BEA1-91EC-4AD1-ACC0-BE437F1D20DB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753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289AC-9304-4101-E5D9-099E4C9A10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81400" y="1122363"/>
            <a:ext cx="7086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984780-B49B-1332-45A4-F16F95C9D5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8600" y="3602038"/>
            <a:ext cx="614640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B8D6D9-EAE5-3787-DA13-B55712FF6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00D3F-81F7-4A01-A7F5-8E26B9ECC13B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78B1F7-9D43-2477-568B-8648DC599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B44C8B-8C13-FCD4-A7B8-392374862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6441A-176C-41EE-8E4E-743C2BE45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225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1E67F-32B2-A02A-72C0-A30C132F1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63538-C1FB-51FF-56DE-33AC9243C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F423A1-CAC4-18DC-2F24-201A10B469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BDD26B-798A-057E-22B0-D7DC16F95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00D3F-81F7-4A01-A7F5-8E26B9ECC13B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110BD0-83E3-8C53-7BD3-6F8888DDF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0385B6-3244-8B1A-F4E5-D8B2ED389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6441A-176C-41EE-8E4E-743C2BE45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670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551A7-B48A-E878-0125-D856241EE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8E3EB8-8C5D-3C01-E104-7647786217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829FF5-397C-92E6-546C-44F5E8C64F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1A3927-8E97-5B51-DE3D-1C8DCF4DA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00D3F-81F7-4A01-A7F5-8E26B9ECC13B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3B6EF6-4392-BCAD-0240-BF7440920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E4B7AD-8D42-2C01-5F63-6612159F7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6441A-176C-41EE-8E4E-743C2BE45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2082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0419F-2CC6-8DFA-CD90-388511E4E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206468-A92C-2EBC-7C01-E498AF4E7D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3BCCFA-AC0F-E4BF-9532-1D1D8F5A4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00D3F-81F7-4A01-A7F5-8E26B9ECC13B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CF70B-7705-B154-DED2-0BB2B03C6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9322E6-36D3-8F90-B48E-1BB12AA7D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6441A-176C-41EE-8E4E-743C2BE45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7122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F4E4AF-05E7-9529-C0F1-8A5C5C6D35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B5A489-856C-BEEF-A0D4-03C77F904E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B6A218-654E-620F-5B59-DCD442282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00D3F-81F7-4A01-A7F5-8E26B9ECC13B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F07F0-AEF4-7509-43E0-E1192809D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CA7385-4C86-BBBA-4FE9-0C8881676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6441A-176C-41EE-8E4E-743C2BE45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296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9F535-4BE7-79EC-B302-296696DA7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BD6AFE-608F-DF3F-7D17-FCC679F7C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6D21D-3E6C-77C5-3112-B3FDD4912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00D3F-81F7-4A01-A7F5-8E26B9ECC13B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0CA8D9-315E-1CAB-9211-DA084481E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5FE285-5483-C84F-F32F-F65D4DB26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6441A-176C-41EE-8E4E-743C2BE45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500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3BC24-B69A-1763-E02D-7A984BD9C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508F5A-D9E4-953E-71FE-3F7DC77886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60320" y="4589463"/>
            <a:ext cx="879348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88F866-BF6D-2AC8-63EA-ECC1AB1D6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00D3F-81F7-4A01-A7F5-8E26B9ECC13B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060B8E-62AD-EADC-EB52-AD6B357E3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0FFF65-0C15-8874-F3F4-DAFDF9FE7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6441A-176C-41EE-8E4E-743C2BE45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568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97BA8-76D5-A690-44E5-00FD3549B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CC955-A11D-71A4-C19B-7A7749A8DB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3B3172-AAE4-A3FA-0E88-4CBBE24CE8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4EF328-3F78-74C1-4EB4-A2EAC8B2A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00D3F-81F7-4A01-A7F5-8E26B9ECC13B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23092D-7B5C-CE7A-DE81-0E9DA77EC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69F0E9-DA21-6CD9-AEE4-ECC267F35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6441A-176C-41EE-8E4E-743C2BE45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134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F4A9A-2069-DA90-C9C3-AFA9AC4EC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8CAB13-3D2C-E378-F643-0F247B7051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B2FA97-23CD-4CC5-A019-64A1F25F98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439049-FFF3-4FDB-B4A2-FCF0D5478F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37827D-D002-88AE-5325-632AD217BE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253E07-C882-1AA0-5849-4438C604E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00D3F-81F7-4A01-A7F5-8E26B9ECC13B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BEE465-8164-90FA-47C9-918AFE25B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5FBB8A-BF86-874B-D178-2C247BF8B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6441A-176C-41EE-8E4E-743C2BE45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343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7EADD-A955-014E-4DDF-CFE53C731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5F98B6-BEF9-A247-3C2A-0A1F8E0D0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00D3F-81F7-4A01-A7F5-8E26B9ECC13B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E0753F-203D-13DE-74CE-95CAAE567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20F3CD-0CDC-8A6E-0115-94FDFAA72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6441A-176C-41EE-8E4E-743C2BE45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293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7EADD-A955-014E-4DDF-CFE53C731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5F98B6-BEF9-A247-3C2A-0A1F8E0D0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00D3F-81F7-4A01-A7F5-8E26B9ECC13B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E0753F-203D-13DE-74CE-95CAAE567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20F3CD-0CDC-8A6E-0115-94FDFAA72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6441A-176C-41EE-8E4E-743C2BE45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003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7EADD-A955-014E-4DDF-CFE53C731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5F98B6-BEF9-A247-3C2A-0A1F8E0D0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00D3F-81F7-4A01-A7F5-8E26B9ECC13B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E0753F-203D-13DE-74CE-95CAAE567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20F3CD-0CDC-8A6E-0115-94FDFAA72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6441A-176C-41EE-8E4E-743C2BE45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761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143D9B-6BDC-3183-4896-76F48AD7E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00D3F-81F7-4A01-A7F5-8E26B9ECC13B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0C0455-CAF5-2D50-2BAA-82BAAA01F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9B6794-D299-D506-A512-92DA5C896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6441A-176C-41EE-8E4E-743C2BE45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39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7A8CA3-482D-8B77-6316-7316A81EC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990032-2450-EC66-B7FB-7E4A196CE3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F2A793-F4F1-5BAB-0853-DBC55A492A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00D3F-81F7-4A01-A7F5-8E26B9ECC13B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9EFB4A-4429-1914-816B-6A80F9730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949DA9-C314-3AE2-9638-AF3C286EF1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26441A-176C-41EE-8E4E-743C2BE45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553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0" r:id="rId7"/>
    <p:sldLayoutId id="2147483661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mp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x4rNYsSJxhM?start=1&amp;feature=oembed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4225E-A41A-B5E2-954A-667B14910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8504" y="2042319"/>
            <a:ext cx="7086600" cy="2387600"/>
          </a:xfrm>
        </p:spPr>
        <p:txBody>
          <a:bodyPr>
            <a:normAutofit fontScale="90000"/>
          </a:bodyPr>
          <a:lstStyle/>
          <a:p>
            <a:r>
              <a:rPr lang="en-US" sz="6600" b="1" dirty="0">
                <a:solidFill>
                  <a:srgbClr val="243772"/>
                </a:solidFill>
                <a:latin typeface="+mn-lt"/>
              </a:rPr>
              <a:t>Hampton Roads Transportation Projects Update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452E64-4E84-3919-AC58-5C1508640D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8599" y="4533371"/>
            <a:ext cx="6146409" cy="165576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243772"/>
                </a:solidFill>
              </a:rPr>
              <a:t>Robert Crum</a:t>
            </a:r>
          </a:p>
          <a:p>
            <a:r>
              <a:rPr lang="en-US" dirty="0">
                <a:solidFill>
                  <a:srgbClr val="243772"/>
                </a:solidFill>
              </a:rPr>
              <a:t>Executive Director</a:t>
            </a:r>
          </a:p>
          <a:p>
            <a:r>
              <a:rPr lang="en-US" dirty="0">
                <a:solidFill>
                  <a:srgbClr val="243772"/>
                </a:solidFill>
              </a:rPr>
              <a:t>HRPDC/HRTPO</a:t>
            </a:r>
          </a:p>
        </p:txBody>
      </p:sp>
    </p:spTree>
    <p:extLst>
      <p:ext uri="{BB962C8B-B14F-4D97-AF65-F5344CB8AC3E}">
        <p14:creationId xmlns:p14="http://schemas.microsoft.com/office/powerpoint/2010/main" val="3894026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92FBF7D-EA57-4767-8351-26907D0D7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4282" y="36512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243772"/>
                </a:solidFill>
                <a:latin typeface="+mn-lt"/>
              </a:rPr>
              <a:t>Hampton Roads Bridge Tunnel (HRBT) Expansion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87E525FA-C9C9-4018-886B-919D329AFF36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88601" y="1690688"/>
            <a:ext cx="9986962" cy="38544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77549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92A7B97-D5F2-D63C-F610-4CAF295FD9BB}"/>
              </a:ext>
            </a:extLst>
          </p:cNvPr>
          <p:cNvSpPr/>
          <p:nvPr/>
        </p:nvSpPr>
        <p:spPr>
          <a:xfrm>
            <a:off x="1327639" y="1690688"/>
            <a:ext cx="3094892" cy="4047083"/>
          </a:xfrm>
          <a:prstGeom prst="rect">
            <a:avLst/>
          </a:prstGeom>
          <a:solidFill>
            <a:srgbClr val="243772"/>
          </a:solidFill>
          <a:ln>
            <a:solidFill>
              <a:srgbClr val="2437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92FBF7D-EA57-4767-8351-26907D0D7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978" y="362502"/>
            <a:ext cx="9412043" cy="1325563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243772"/>
                </a:solidFill>
                <a:latin typeface="+mn-lt"/>
              </a:rPr>
              <a:t>Hampton Roads Bridge Tunnel (HRBT) Expansion</a:t>
            </a:r>
          </a:p>
        </p:txBody>
      </p:sp>
      <p:pic>
        <p:nvPicPr>
          <p:cNvPr id="2050" name="C26A3B15-6DDF-42D4-B359-D3AA39BED4C3" descr="C26A3B15-6DDF-42D4-B359-D3AA39BED4C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557128" y="1870624"/>
            <a:ext cx="2647821" cy="36845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EF799A1C-BD06-4673-8B4D-82A63C85C642" descr="EF799A1C-BD06-4673-8B4D-82A63C85C64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25740" y="1690688"/>
            <a:ext cx="5538621" cy="316621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40535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E152A26-BCE9-1033-7241-D9FE32B99534}"/>
              </a:ext>
            </a:extLst>
          </p:cNvPr>
          <p:cNvSpPr/>
          <p:nvPr/>
        </p:nvSpPr>
        <p:spPr>
          <a:xfrm>
            <a:off x="6096000" y="2771682"/>
            <a:ext cx="5071533" cy="1861864"/>
          </a:xfrm>
          <a:prstGeom prst="rect">
            <a:avLst/>
          </a:prstGeom>
          <a:solidFill>
            <a:srgbClr val="243772"/>
          </a:solidFill>
          <a:ln>
            <a:solidFill>
              <a:srgbClr val="2437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58285E-3F5C-4790-8CD3-1980E235F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037" y="188927"/>
            <a:ext cx="11223363" cy="732824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243772"/>
                </a:solidFill>
                <a:latin typeface="+mn-lt"/>
              </a:rPr>
              <a:t>HRBT Expansion Project</a:t>
            </a:r>
            <a:endParaRPr lang="en-US" sz="3200" b="1" dirty="0">
              <a:solidFill>
                <a:srgbClr val="243772"/>
              </a:solidFill>
              <a:latin typeface="+mn-lt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D9BBFE-6513-4A45-E8BD-320931FD33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3015762"/>
            <a:ext cx="5136859" cy="1403679"/>
          </a:xfrm>
        </p:spPr>
        <p:txBody>
          <a:bodyPr>
            <a:normAutofit/>
          </a:bodyPr>
          <a:lstStyle/>
          <a:p>
            <a:pPr>
              <a:buClr>
                <a:schemeClr val="bg1"/>
              </a:buClr>
            </a:pPr>
            <a:r>
              <a:rPr lang="en-US" sz="2800" dirty="0">
                <a:solidFill>
                  <a:srgbClr val="FFFFFF"/>
                </a:solidFill>
              </a:rPr>
              <a:t>Largest single roadway project value in history of Virginia at $3.8 Billion</a:t>
            </a:r>
          </a:p>
        </p:txBody>
      </p:sp>
      <p:pic>
        <p:nvPicPr>
          <p:cNvPr id="5" name="Content Placeholder 9">
            <a:extLst>
              <a:ext uri="{FF2B5EF4-FFF2-40B4-BE49-F238E27FC236}">
                <a16:creationId xmlns:a16="http://schemas.microsoft.com/office/drawing/2014/main" id="{4927CC55-592F-4A3C-BB3D-3B04A4504D5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6799" y="1415023"/>
            <a:ext cx="3073396" cy="2046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AC9B84D2-B334-4BD7-A90A-4BDC338DC371" descr="AC9B84D2-B334-4BD7-A90A-4BDC338DC37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861" y="3530317"/>
            <a:ext cx="4940334" cy="2819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2AC2C12B-FFA0-41A0-BE12-1C8A72A327AF" descr="2AC2C12B-FFA0-41A0-BE12-1C8A72A327AF">
            <a:extLst>
              <a:ext uri="{FF2B5EF4-FFF2-40B4-BE49-F238E27FC236}">
                <a16:creationId xmlns:a16="http://schemas.microsoft.com/office/drawing/2014/main" id="{64768CB7-EE2F-4BE7-AD66-A7794B9B6A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9861" y="1415022"/>
            <a:ext cx="1796419" cy="2046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02385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43403AE-01FD-4D42-8405-9A4A43758E9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0382" y="405361"/>
            <a:ext cx="5053012" cy="58277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4FF0A0E5-7BAA-4AD5-A51F-96C1D13E4A16" descr="4FF0A0E5-7BAA-4AD5-A51F-96C1D13E4A16">
            <a:extLst>
              <a:ext uri="{FF2B5EF4-FFF2-40B4-BE49-F238E27FC236}">
                <a16:creationId xmlns:a16="http://schemas.microsoft.com/office/drawing/2014/main" id="{99DCDC9A-0A21-4588-B7E8-1E3660EFE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8803622" y="3091681"/>
            <a:ext cx="3589481" cy="26921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F0866143-3D74-4BC9-8072-909686AED865" descr="F0866143-3D74-4BC9-8072-909686AED865">
            <a:extLst>
              <a:ext uri="{FF2B5EF4-FFF2-40B4-BE49-F238E27FC236}">
                <a16:creationId xmlns:a16="http://schemas.microsoft.com/office/drawing/2014/main" id="{BBBC01E6-74A6-4675-A77A-CCE49DEB0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685287" y="847688"/>
            <a:ext cx="3538614" cy="265396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69940AFD-EED5-4229-80FB-8E19AE45FE94" descr="69940AFD-EED5-4229-80FB-8E19AE45FE94">
            <a:extLst>
              <a:ext uri="{FF2B5EF4-FFF2-40B4-BE49-F238E27FC236}">
                <a16:creationId xmlns:a16="http://schemas.microsoft.com/office/drawing/2014/main" id="{64DFEB62-F957-45A0-B961-CC373D44F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4403" y="4252190"/>
            <a:ext cx="2640381" cy="19802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1472F52A-E01D-4D85-AA2D-02E8C8199EA6" descr="1472F52A-E01D-4D85-AA2D-02E8C8199EA6">
            <a:extLst>
              <a:ext uri="{FF2B5EF4-FFF2-40B4-BE49-F238E27FC236}">
                <a16:creationId xmlns:a16="http://schemas.microsoft.com/office/drawing/2014/main" id="{DA7E6E52-79E2-4C42-8204-0D269FC81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52307" y="405361"/>
            <a:ext cx="2692111" cy="201908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68217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8285E-3F5C-4790-8CD3-1980E235F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243772"/>
                </a:solidFill>
                <a:latin typeface="+mn-lt"/>
              </a:rPr>
              <a:t> I-64/I-264 Interchange</a:t>
            </a:r>
          </a:p>
        </p:txBody>
      </p:sp>
      <p:pic>
        <p:nvPicPr>
          <p:cNvPr id="4099" name="Picture 3" descr="image003">
            <a:extLst>
              <a:ext uri="{FF2B5EF4-FFF2-40B4-BE49-F238E27FC236}">
                <a16:creationId xmlns:a16="http://schemas.microsoft.com/office/drawing/2014/main" id="{B159A96C-F96B-45FE-BE71-34775970DD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30768" y="4684020"/>
            <a:ext cx="4087639" cy="180885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image004">
            <a:extLst>
              <a:ext uri="{FF2B5EF4-FFF2-40B4-BE49-F238E27FC236}">
                <a16:creationId xmlns:a16="http://schemas.microsoft.com/office/drawing/2014/main" id="{CB5AB32B-C990-4989-ABFB-18B11BDEF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0768" y="1519353"/>
            <a:ext cx="4011690" cy="300876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6" descr="image006">
            <a:extLst>
              <a:ext uri="{FF2B5EF4-FFF2-40B4-BE49-F238E27FC236}">
                <a16:creationId xmlns:a16="http://schemas.microsoft.com/office/drawing/2014/main" id="{1DDECB68-F4D9-4B4C-AD02-9E93BD375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4357" y="1519353"/>
            <a:ext cx="4011690" cy="181361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E2115F-3FEC-4F00-AD57-A547C6B80D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4357" y="3484107"/>
            <a:ext cx="4011690" cy="30087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68571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0AA24-3DC2-4F26-97E1-F8AE052C1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243772"/>
                </a:solidFill>
                <a:latin typeface="+mn-lt"/>
              </a:rPr>
              <a:t>High-Rise Bridge/I-64 Southside Widening</a:t>
            </a:r>
          </a:p>
        </p:txBody>
      </p:sp>
      <p:pic>
        <p:nvPicPr>
          <p:cNvPr id="1026" name="Picture 2" descr="https://media.13newsnow.com/assets/WVEC/images/a77838fb-6be3-41d0-9d16-c852f4521966/a77838fb-6be3-41d0-9d16-c852f4521966_1140x641.jpg">
            <a:extLst>
              <a:ext uri="{FF2B5EF4-FFF2-40B4-BE49-F238E27FC236}">
                <a16:creationId xmlns:a16="http://schemas.microsoft.com/office/drawing/2014/main" id="{D132C289-5073-4A10-A1EB-B3AE514A4F9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33890" y="1576717"/>
            <a:ext cx="10124220" cy="43782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67810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1CB04-D215-41B4-B2ED-7441BD15F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861" y="479728"/>
            <a:ext cx="11263170" cy="732824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243772"/>
                </a:solidFill>
                <a:latin typeface="+mn-lt"/>
              </a:rPr>
              <a:t>High-Rise Bridge/I-64 South Side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2CF80C8-E80C-4EAB-9F9A-DD301ADC02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2294" y="1699948"/>
            <a:ext cx="5679346" cy="3985216"/>
          </a:xfrm>
        </p:spPr>
        <p:txBody>
          <a:bodyPr>
            <a:noAutofit/>
          </a:bodyPr>
          <a:lstStyle/>
          <a:p>
            <a:pPr marL="349258">
              <a:spcBef>
                <a:spcPts val="0"/>
              </a:spcBef>
              <a:buClr>
                <a:srgbClr val="243772"/>
              </a:buClr>
              <a:buSzPts val="17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243772"/>
                </a:solidFill>
              </a:rPr>
              <a:t>August 2023 completion</a:t>
            </a:r>
          </a:p>
          <a:p>
            <a:pPr marL="349258">
              <a:spcBef>
                <a:spcPts val="0"/>
              </a:spcBef>
              <a:buClr>
                <a:srgbClr val="243772"/>
              </a:buClr>
              <a:buSzPts val="17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243772"/>
                </a:solidFill>
              </a:rPr>
              <a:t>9 miles of interstate widening (from 4 to 6 lanes)</a:t>
            </a:r>
          </a:p>
          <a:p>
            <a:pPr marL="349258">
              <a:spcBef>
                <a:spcPts val="0"/>
              </a:spcBef>
              <a:buClr>
                <a:srgbClr val="243772"/>
              </a:buClr>
              <a:buSzPts val="17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243772"/>
                </a:solidFill>
              </a:rPr>
              <a:t>New express lane in each direction constructed in the median</a:t>
            </a:r>
          </a:p>
          <a:p>
            <a:pPr marL="349258">
              <a:spcBef>
                <a:spcPts val="0"/>
              </a:spcBef>
              <a:buClr>
                <a:srgbClr val="243772"/>
              </a:buClr>
              <a:buSzPts val="17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243772"/>
                </a:solidFill>
              </a:rPr>
              <a:t>Widen six existing bridges</a:t>
            </a:r>
          </a:p>
          <a:p>
            <a:pPr marL="349258">
              <a:spcBef>
                <a:spcPts val="0"/>
              </a:spcBef>
              <a:buClr>
                <a:srgbClr val="243772"/>
              </a:buClr>
              <a:buSzPts val="17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243772"/>
                </a:solidFill>
              </a:rPr>
              <a:t>Replace Great Bridge Boulevard Bridge </a:t>
            </a:r>
          </a:p>
          <a:p>
            <a:pPr marL="349258">
              <a:spcBef>
                <a:spcPts val="0"/>
              </a:spcBef>
              <a:buClr>
                <a:srgbClr val="243772"/>
              </a:buClr>
              <a:buSzPts val="17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243772"/>
                </a:solidFill>
              </a:rPr>
              <a:t>Construct new High Rise Bridge for traffic toward Greenbrier</a:t>
            </a:r>
          </a:p>
          <a:p>
            <a:pPr marL="349258">
              <a:spcBef>
                <a:spcPts val="0"/>
              </a:spcBef>
              <a:buClr>
                <a:srgbClr val="243772"/>
              </a:buClr>
              <a:buSzPts val="17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243772"/>
                </a:solidFill>
              </a:rPr>
              <a:t>Convert existing High Rise Bridge for traffic toward Suffolk</a:t>
            </a:r>
          </a:p>
        </p:txBody>
      </p:sp>
      <p:grpSp>
        <p:nvGrpSpPr>
          <p:cNvPr id="11" name="object 6">
            <a:extLst>
              <a:ext uri="{FF2B5EF4-FFF2-40B4-BE49-F238E27FC236}">
                <a16:creationId xmlns:a16="http://schemas.microsoft.com/office/drawing/2014/main" id="{E099EBB9-78A7-4D80-9C21-C346C281F6D6}"/>
              </a:ext>
            </a:extLst>
          </p:cNvPr>
          <p:cNvGrpSpPr/>
          <p:nvPr/>
        </p:nvGrpSpPr>
        <p:grpSpPr>
          <a:xfrm>
            <a:off x="437301" y="2095852"/>
            <a:ext cx="5192907" cy="3143075"/>
            <a:chOff x="5669279" y="2334767"/>
            <a:chExt cx="6370320" cy="38557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2" name="object 7">
              <a:extLst>
                <a:ext uri="{FF2B5EF4-FFF2-40B4-BE49-F238E27FC236}">
                  <a16:creationId xmlns:a16="http://schemas.microsoft.com/office/drawing/2014/main" id="{721A6C0B-FD0C-4F9C-9A8F-A4E2E6A7B07A}"/>
                </a:ext>
              </a:extLst>
            </p:cNvPr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5187" y="2360675"/>
              <a:ext cx="6318504" cy="3803904"/>
            </a:xfrm>
            <a:prstGeom prst="rect">
              <a:avLst/>
            </a:prstGeom>
            <a:ln>
              <a:noFill/>
            </a:ln>
          </p:spPr>
        </p:pic>
        <p:sp>
          <p:nvSpPr>
            <p:cNvPr id="13" name="object 8">
              <a:extLst>
                <a:ext uri="{FF2B5EF4-FFF2-40B4-BE49-F238E27FC236}">
                  <a16:creationId xmlns:a16="http://schemas.microsoft.com/office/drawing/2014/main" id="{4FC6F897-178B-426B-9F87-E08B193403D5}"/>
                </a:ext>
              </a:extLst>
            </p:cNvPr>
            <p:cNvSpPr/>
            <p:nvPr/>
          </p:nvSpPr>
          <p:spPr>
            <a:xfrm>
              <a:off x="5682233" y="2347721"/>
              <a:ext cx="6344920" cy="3830320"/>
            </a:xfrm>
            <a:custGeom>
              <a:avLst/>
              <a:gdLst/>
              <a:ahLst/>
              <a:cxnLst/>
              <a:rect l="l" t="t" r="r" b="b"/>
              <a:pathLst>
                <a:path w="6344920" h="3830320">
                  <a:moveTo>
                    <a:pt x="0" y="3829812"/>
                  </a:moveTo>
                  <a:lnTo>
                    <a:pt x="6344412" y="3829812"/>
                  </a:lnTo>
                  <a:lnTo>
                    <a:pt x="6344412" y="0"/>
                  </a:lnTo>
                  <a:lnTo>
                    <a:pt x="0" y="0"/>
                  </a:lnTo>
                  <a:lnTo>
                    <a:pt x="0" y="3829812"/>
                  </a:lnTo>
                  <a:close/>
                </a:path>
              </a:pathLst>
            </a:custGeom>
            <a:ln w="25908">
              <a:noFill/>
            </a:ln>
          </p:spPr>
          <p:txBody>
            <a:bodyPr wrap="square" lIns="0" tIns="0" rIns="0" bIns="0" rtlCol="0"/>
            <a:lstStyle/>
            <a:p>
              <a:pPr defTabSz="685800"/>
              <a:endParaRPr sz="1350" kern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88734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9F9E54A-32FB-4A2B-AC99-385C4FB5A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8182" y="76088"/>
            <a:ext cx="8174961" cy="599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7869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HRBT Expansion Project Corridor Concept">
            <a:hlinkClick r:id="" action="ppaction://media"/>
            <a:extLst>
              <a:ext uri="{FF2B5EF4-FFF2-40B4-BE49-F238E27FC236}">
                <a16:creationId xmlns:a16="http://schemas.microsoft.com/office/drawing/2014/main" id="{1DB30374-34E6-CC47-8878-57FE30FD1B5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72418" y="84841"/>
            <a:ext cx="10715162" cy="605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694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D2B7EB4-606F-35D5-65CD-4C9BF34D06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9277" y="2235200"/>
            <a:ext cx="7086600" cy="2387600"/>
          </a:xfrm>
        </p:spPr>
        <p:txBody>
          <a:bodyPr/>
          <a:lstStyle/>
          <a:p>
            <a:r>
              <a:rPr lang="en-US" b="1" dirty="0">
                <a:solidFill>
                  <a:srgbClr val="243772"/>
                </a:solidFill>
                <a:latin typeface="+mn-lt"/>
              </a:rPr>
              <a:t>Broadband Update</a:t>
            </a:r>
          </a:p>
        </p:txBody>
      </p:sp>
    </p:spTree>
    <p:extLst>
      <p:ext uri="{BB962C8B-B14F-4D97-AF65-F5344CB8AC3E}">
        <p14:creationId xmlns:p14="http://schemas.microsoft.com/office/powerpoint/2010/main" val="3977973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-71562" y="0"/>
            <a:ext cx="12263562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endParaRPr lang="en-US" sz="4000" b="1" cap="small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93F8C7F-ABED-4A3F-8712-75B273C4EBEF}"/>
              </a:ext>
            </a:extLst>
          </p:cNvPr>
          <p:cNvSpPr/>
          <p:nvPr/>
        </p:nvSpPr>
        <p:spPr>
          <a:xfrm>
            <a:off x="0" y="367057"/>
            <a:ext cx="12192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243772"/>
                </a:solidFill>
              </a:rPr>
              <a:t>Hampton Roads Transportation </a:t>
            </a:r>
            <a:br>
              <a:rPr lang="en-US" sz="4000" b="1" dirty="0">
                <a:solidFill>
                  <a:srgbClr val="243772"/>
                </a:solidFill>
              </a:rPr>
            </a:br>
            <a:r>
              <a:rPr lang="en-US" sz="4000" b="1" dirty="0">
                <a:solidFill>
                  <a:srgbClr val="243772"/>
                </a:solidFill>
              </a:rPr>
              <a:t>Accountability Commission</a:t>
            </a:r>
            <a:endParaRPr lang="en-US" sz="4000" dirty="0">
              <a:solidFill>
                <a:srgbClr val="243772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740B4DF-96BA-48A1-AF8A-415714A672F5}"/>
              </a:ext>
            </a:extLst>
          </p:cNvPr>
          <p:cNvSpPr/>
          <p:nvPr/>
        </p:nvSpPr>
        <p:spPr>
          <a:xfrm>
            <a:off x="770467" y="2135035"/>
            <a:ext cx="1115649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243772"/>
                </a:solidFill>
              </a:rPr>
              <a:t>Sales and Use Tax:					0.7%</a:t>
            </a:r>
          </a:p>
          <a:p>
            <a:endParaRPr lang="en-US" sz="3200" dirty="0">
              <a:solidFill>
                <a:srgbClr val="243772"/>
              </a:solidFill>
            </a:endParaRPr>
          </a:p>
          <a:p>
            <a:r>
              <a:rPr lang="en-US" sz="3200" dirty="0">
                <a:solidFill>
                  <a:srgbClr val="243772"/>
                </a:solidFill>
              </a:rPr>
              <a:t>Gas Tax:							2.8%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EC2F7A-B206-4FD9-86A9-4912E2C67D6B}"/>
              </a:ext>
            </a:extLst>
          </p:cNvPr>
          <p:cNvSpPr txBox="1"/>
          <p:nvPr/>
        </p:nvSpPr>
        <p:spPr>
          <a:xfrm>
            <a:off x="390939" y="4059891"/>
            <a:ext cx="11410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243772"/>
                </a:solidFill>
              </a:rPr>
              <a:t>Per the Code of Virginia, monies must be used for transportation projects in our region that provide the highest level of congestion relief for our residents</a:t>
            </a:r>
          </a:p>
        </p:txBody>
      </p:sp>
    </p:spTree>
    <p:extLst>
      <p:ext uri="{BB962C8B-B14F-4D97-AF65-F5344CB8AC3E}">
        <p14:creationId xmlns:p14="http://schemas.microsoft.com/office/powerpoint/2010/main" val="23688727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www.yesvirginiabeach.com/Key-Industries/information-services/PublishingImages/Pages/Virginia-Beach-Cable-Map-with-four-cables.gif">
            <a:extLst>
              <a:ext uri="{FF2B5EF4-FFF2-40B4-BE49-F238E27FC236}">
                <a16:creationId xmlns:a16="http://schemas.microsoft.com/office/drawing/2014/main" id="{59971B4C-E780-C74E-9397-E1DF8989E4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86" t="3897" r="12295"/>
          <a:stretch/>
        </p:blipFill>
        <p:spPr bwMode="auto">
          <a:xfrm>
            <a:off x="5613800" y="1027906"/>
            <a:ext cx="6372849" cy="521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Left Arrow 7">
            <a:extLst>
              <a:ext uri="{FF2B5EF4-FFF2-40B4-BE49-F238E27FC236}">
                <a16:creationId xmlns:a16="http://schemas.microsoft.com/office/drawing/2014/main" id="{B0419118-973C-294B-820D-6898809B66CB}"/>
              </a:ext>
            </a:extLst>
          </p:cNvPr>
          <p:cNvSpPr/>
          <p:nvPr/>
        </p:nvSpPr>
        <p:spPr>
          <a:xfrm>
            <a:off x="7838589" y="1487404"/>
            <a:ext cx="2541760" cy="605154"/>
          </a:xfrm>
          <a:prstGeom prst="lef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8E593EC-ACD3-1246-B926-6A347D3D55A8}"/>
              </a:ext>
            </a:extLst>
          </p:cNvPr>
          <p:cNvSpPr/>
          <p:nvPr/>
        </p:nvSpPr>
        <p:spPr>
          <a:xfrm>
            <a:off x="8571846" y="1822128"/>
            <a:ext cx="2472078" cy="605154"/>
          </a:xfrm>
          <a:prstGeom prst="rect">
            <a:avLst/>
          </a:prstGeom>
          <a:solidFill>
            <a:schemeClr val="accent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E24389-D81F-8543-B08B-8D7D6A669B69}"/>
              </a:ext>
            </a:extLst>
          </p:cNvPr>
          <p:cNvSpPr txBox="1"/>
          <p:nvPr/>
        </p:nvSpPr>
        <p:spPr>
          <a:xfrm>
            <a:off x="8642720" y="1881481"/>
            <a:ext cx="2329673" cy="4001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</a:rPr>
              <a:t>DIGITAL PORT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55FCB554-14A9-DF4D-95C6-8FA004D9F439}"/>
              </a:ext>
            </a:extLst>
          </p:cNvPr>
          <p:cNvSpPr txBox="1">
            <a:spLocks/>
          </p:cNvSpPr>
          <p:nvPr/>
        </p:nvSpPr>
        <p:spPr>
          <a:xfrm>
            <a:off x="11599551" y="6412675"/>
            <a:ext cx="387098" cy="3409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13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162714E8-5A20-5FA1-6472-BE661CD92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418" y="1046162"/>
            <a:ext cx="4621823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243772"/>
                </a:solidFill>
                <a:latin typeface="+mn-lt"/>
              </a:rPr>
              <a:t>The Network Ring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59EE09CB-61FF-65B4-45E7-5B1819AD41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0418" y="2506662"/>
            <a:ext cx="4621823" cy="3740964"/>
          </a:xfrm>
        </p:spPr>
        <p:txBody>
          <a:bodyPr>
            <a:normAutofit/>
          </a:bodyPr>
          <a:lstStyle/>
          <a:p>
            <a:pPr>
              <a:buClr>
                <a:srgbClr val="243772"/>
              </a:buClr>
            </a:pPr>
            <a:r>
              <a:rPr lang="en-US" sz="2800" dirty="0">
                <a:solidFill>
                  <a:srgbClr val="243772"/>
                </a:solidFill>
              </a:rPr>
              <a:t>The Network Ring will connect to the Trans-Atlantic Subsea Cables landing in Virginia Beach</a:t>
            </a:r>
          </a:p>
        </p:txBody>
      </p:sp>
    </p:spTree>
    <p:extLst>
      <p:ext uri="{BB962C8B-B14F-4D97-AF65-F5344CB8AC3E}">
        <p14:creationId xmlns:p14="http://schemas.microsoft.com/office/powerpoint/2010/main" val="30971003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580F345-EAB2-6C4E-8134-AE0993F4E39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943" y="864218"/>
            <a:ext cx="7766907" cy="582518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E92D903-AB0F-2348-D680-587804396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3850" y="864218"/>
            <a:ext cx="3409951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243772"/>
                </a:solidFill>
                <a:latin typeface="+mn-lt"/>
              </a:rPr>
              <a:t>Our Vision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19BAC0-705E-C230-1FE0-DD25FD794027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8064343" y="2163114"/>
            <a:ext cx="3567880" cy="2276475"/>
          </a:xfrm>
        </p:spPr>
        <p:txBody>
          <a:bodyPr>
            <a:normAutofit/>
          </a:bodyPr>
          <a:lstStyle/>
          <a:p>
            <a:pPr>
              <a:buClr>
                <a:srgbClr val="243772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243772"/>
                </a:solidFill>
              </a:rPr>
              <a:t>Ultimately, this will be a </a:t>
            </a:r>
            <a:r>
              <a:rPr lang="en-US" sz="2600" b="1" dirty="0">
                <a:solidFill>
                  <a:srgbClr val="243772"/>
                </a:solidFill>
              </a:rPr>
              <a:t>Fiber Optic Network Ring</a:t>
            </a:r>
            <a:r>
              <a:rPr lang="en-US" sz="2600" dirty="0">
                <a:solidFill>
                  <a:srgbClr val="243772"/>
                </a:solidFill>
              </a:rPr>
              <a:t> that will connect our entire 757 Region</a:t>
            </a:r>
          </a:p>
        </p:txBody>
      </p:sp>
    </p:spTree>
    <p:extLst>
      <p:ext uri="{BB962C8B-B14F-4D97-AF65-F5344CB8AC3E}">
        <p14:creationId xmlns:p14="http://schemas.microsoft.com/office/powerpoint/2010/main" val="9987254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1CE89D-EE6C-6AD7-6E5F-C98762E1D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243772"/>
                </a:solidFill>
                <a:latin typeface="+mn-lt"/>
              </a:rPr>
              <a:t>Spring/Summer 2022</a:t>
            </a:r>
          </a:p>
        </p:txBody>
      </p:sp>
      <p:pic>
        <p:nvPicPr>
          <p:cNvPr id="8" name="Content Placeholder 7" descr="A picture containing toy, little">
            <a:extLst>
              <a:ext uri="{FF2B5EF4-FFF2-40B4-BE49-F238E27FC236}">
                <a16:creationId xmlns:a16="http://schemas.microsoft.com/office/drawing/2014/main" id="{4E191F2B-8514-5F01-22AD-41CD1311CEC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609" y="1857034"/>
            <a:ext cx="4962144" cy="331012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DA077E-7714-5C30-19AC-04EF53E8A1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857034"/>
            <a:ext cx="5183188" cy="3684588"/>
          </a:xfrm>
        </p:spPr>
        <p:txBody>
          <a:bodyPr>
            <a:normAutofit/>
          </a:bodyPr>
          <a:lstStyle/>
          <a:p>
            <a:pPr>
              <a:buClr>
                <a:srgbClr val="243772"/>
              </a:buClr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Groundbreakings</a:t>
            </a:r>
          </a:p>
          <a:p>
            <a:pPr>
              <a:buClr>
                <a:srgbClr val="243772"/>
              </a:buClr>
            </a:pP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243772"/>
              </a:buClr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3,000 linear miles of fiber under construction</a:t>
            </a:r>
            <a:endParaRPr lang="en-US" sz="2800" dirty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447FD84C-23D5-4B45-882C-E5636F926921}"/>
              </a:ext>
            </a:extLst>
          </p:cNvPr>
          <p:cNvSpPr txBox="1">
            <a:spLocks/>
          </p:cNvSpPr>
          <p:nvPr/>
        </p:nvSpPr>
        <p:spPr>
          <a:xfrm>
            <a:off x="1725955" y="2047945"/>
            <a:ext cx="10955096" cy="4040000"/>
          </a:xfrm>
          <a:prstGeom prst="rect">
            <a:avLst/>
          </a:prstGeom>
        </p:spPr>
        <p:txBody>
          <a:bodyPr lIns="91440" tIns="45720" rIns="91440" bIns="45720"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buClr>
                <a:schemeClr val="tx1"/>
              </a:buClr>
            </a:pPr>
            <a:endParaRPr lang="en-US" sz="2400" kern="0" dirty="0">
              <a:solidFill>
                <a:schemeClr val="tx1"/>
              </a:solidFill>
              <a:latin typeface="+mn-lt"/>
              <a:cs typeface="Arial"/>
            </a:endParaRPr>
          </a:p>
          <a:p>
            <a:pPr defTabSz="914400">
              <a:buClr>
                <a:schemeClr val="tx1"/>
              </a:buClr>
            </a:pPr>
            <a:endParaRPr lang="en-US" sz="1850" kern="0" dirty="0"/>
          </a:p>
        </p:txBody>
      </p:sp>
    </p:spTree>
    <p:extLst>
      <p:ext uri="{BB962C8B-B14F-4D97-AF65-F5344CB8AC3E}">
        <p14:creationId xmlns:p14="http://schemas.microsoft.com/office/powerpoint/2010/main" val="22477527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D866F-7495-4246-A8D8-AE6D5E600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243772"/>
                </a:solidFill>
                <a:latin typeface="+mn-lt"/>
              </a:rPr>
              <a:t>Fiber Ring Groundbreaking</a:t>
            </a:r>
            <a:br>
              <a:rPr lang="en-US" b="1" dirty="0">
                <a:solidFill>
                  <a:srgbClr val="243772"/>
                </a:solidFill>
                <a:latin typeface="+mn-lt"/>
              </a:rPr>
            </a:br>
            <a:r>
              <a:rPr lang="en-US" sz="2800" dirty="0">
                <a:solidFill>
                  <a:srgbClr val="243772"/>
                </a:solidFill>
                <a:latin typeface="+mn-lt"/>
              </a:rPr>
              <a:t>April 6, 2022</a:t>
            </a:r>
            <a:endParaRPr lang="en-US" dirty="0">
              <a:solidFill>
                <a:srgbClr val="243772"/>
              </a:solidFill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375544-F461-412F-8FF1-45A9C1F7F7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004" y="3900761"/>
            <a:ext cx="2268239" cy="22436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2F2096-C2D9-4E45-B88C-2176284C96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1979" y="4476152"/>
            <a:ext cx="6067447" cy="16683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F64FFD-1C11-4346-8EB9-A94ADCE9A7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48695" y="3519951"/>
            <a:ext cx="2418549" cy="26245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D97DDE-F2D5-49A5-A3AC-7636A2CF60A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0817" y="1163910"/>
            <a:ext cx="2986427" cy="22398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3F0CBEC-7C71-49F1-89E8-CA0914C8982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1856" y="1163909"/>
            <a:ext cx="4796444" cy="30618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EE665E-4B07-4966-AAB7-899C62E1940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911" y="1163910"/>
            <a:ext cx="2518068" cy="26915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31250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3E5B8-3E8D-4A7D-835C-EC8F46F0E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371" y="365125"/>
            <a:ext cx="11268629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243772"/>
                </a:solidFill>
                <a:latin typeface="+mn-lt"/>
              </a:rPr>
              <a:t>Suffolk, Isle of Wight, Southampton</a:t>
            </a:r>
            <a:br>
              <a:rPr lang="en-US" b="1" dirty="0">
                <a:solidFill>
                  <a:srgbClr val="243772"/>
                </a:solidFill>
                <a:latin typeface="+mn-lt"/>
              </a:rPr>
            </a:br>
            <a:r>
              <a:rPr lang="en-US" sz="3200" b="1" dirty="0">
                <a:solidFill>
                  <a:srgbClr val="243772"/>
                </a:solidFill>
                <a:latin typeface="+mn-lt"/>
              </a:rPr>
              <a:t>July 14, 2022</a:t>
            </a:r>
            <a:endParaRPr lang="en-US" b="1" dirty="0">
              <a:solidFill>
                <a:srgbClr val="243772"/>
              </a:solidFill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6A5E32-5401-4D76-89FF-EE991AD06A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0152" y="1634280"/>
            <a:ext cx="4283276" cy="41956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B8CCF0-4B46-4C50-B4E5-DD49BEA77C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77932" y="3996250"/>
            <a:ext cx="3223983" cy="21064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1021E4A-4EE1-4AFF-BE0B-FC558BD50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372" y="4266097"/>
            <a:ext cx="3499702" cy="18574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719483D-53FF-4AF7-AFC2-A87429694E9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3638" y="1371474"/>
            <a:ext cx="3218277" cy="24137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2A98A44-ED69-4AFB-B143-7669AFC3064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29078" y="1371473"/>
            <a:ext cx="3499702" cy="26247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31650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E1E2B-3FBD-4E66-BCFD-C0C6B28D1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3802" y="365125"/>
            <a:ext cx="8188494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243772"/>
                </a:solidFill>
                <a:latin typeface="+mn-lt"/>
              </a:rPr>
              <a:t>Chesapeake Connects</a:t>
            </a:r>
            <a:br>
              <a:rPr lang="en-US" b="1" dirty="0">
                <a:solidFill>
                  <a:srgbClr val="243772"/>
                </a:solidFill>
                <a:latin typeface="+mn-lt"/>
              </a:rPr>
            </a:br>
            <a:r>
              <a:rPr lang="en-US" sz="3200" b="1" dirty="0">
                <a:solidFill>
                  <a:srgbClr val="243772"/>
                </a:solidFill>
                <a:latin typeface="+mn-lt"/>
              </a:rPr>
              <a:t>September 15, 2022</a:t>
            </a:r>
            <a:endParaRPr lang="en-US" b="1" dirty="0">
              <a:solidFill>
                <a:srgbClr val="243772"/>
              </a:solidFill>
              <a:latin typeface="+mn-lt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BA1CB0-8494-FB9F-DC36-26F1766553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83091E-0693-434E-B0A1-2D20B21EB9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3802" y="1681163"/>
            <a:ext cx="8188494" cy="45116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595D3F-6BD7-48C7-9372-026864779F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988" y="4456698"/>
            <a:ext cx="2648076" cy="17653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C149F48-BC6D-4DD2-BBE7-EAD485F840B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920" y="2476071"/>
            <a:ext cx="2648076" cy="17653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6EBFDEF-1B84-4837-A525-D35BCCF7A24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36988" y="495446"/>
            <a:ext cx="2648076" cy="17653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31444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A5F8A05-8B0B-1344-8687-659B49C14AB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46772" y="1461754"/>
            <a:ext cx="5651805" cy="447305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12580C-92C2-FE57-1183-6D81AE178F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92008" y="1461755"/>
            <a:ext cx="5181600" cy="2409544"/>
          </a:xfrm>
        </p:spPr>
        <p:txBody>
          <a:bodyPr>
            <a:normAutofit/>
          </a:bodyPr>
          <a:lstStyle/>
          <a:p>
            <a:pPr>
              <a:buClr>
                <a:srgbClr val="24377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43772"/>
                </a:solidFill>
              </a:rPr>
              <a:t>Our digital highway consists of 288 digital strands</a:t>
            </a:r>
          </a:p>
          <a:p>
            <a:pPr>
              <a:buClr>
                <a:srgbClr val="243772"/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243772"/>
              </a:solidFill>
            </a:endParaRPr>
          </a:p>
          <a:p>
            <a:pPr>
              <a:buClr>
                <a:srgbClr val="24377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43772"/>
                </a:solidFill>
              </a:rPr>
              <a:t>Fiber optics (optical fibers) are long, thin strands of very pure glass about the diameter of a  human hair</a:t>
            </a:r>
          </a:p>
        </p:txBody>
      </p:sp>
      <p:sp>
        <p:nvSpPr>
          <p:cNvPr id="13" name="Rectangle: Top Corners Rounded 6">
            <a:extLst>
              <a:ext uri="{FF2B5EF4-FFF2-40B4-BE49-F238E27FC236}">
                <a16:creationId xmlns:a16="http://schemas.microsoft.com/office/drawing/2014/main" id="{ADE7E2AE-A2A1-1445-B22B-633D237CBDEA}"/>
              </a:ext>
            </a:extLst>
          </p:cNvPr>
          <p:cNvSpPr txBox="1"/>
          <p:nvPr/>
        </p:nvSpPr>
        <p:spPr>
          <a:xfrm>
            <a:off x="885427" y="1908970"/>
            <a:ext cx="1872719" cy="1514146"/>
          </a:xfrm>
          <a:prstGeom prst="hexagon">
            <a:avLst/>
          </a:prstGeom>
          <a:solidFill>
            <a:schemeClr val="accent1">
              <a:lumMod val="60000"/>
              <a:lumOff val="40000"/>
              <a:alpha val="8902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20904" tIns="10795" rIns="10795" bIns="10795" numCol="1" spcCol="1270" anchor="ctr" anchorCtr="0">
            <a:noAutofit/>
          </a:bodyPr>
          <a:lstStyle/>
          <a:p>
            <a:pPr marL="0" lvl="1" algn="ctr" defTabSz="7556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defRPr/>
            </a:pP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8 Strands Reserved for Cities in the Network*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5" name="Rectangle: Top Corners Rounded 6">
            <a:extLst>
              <a:ext uri="{FF2B5EF4-FFF2-40B4-BE49-F238E27FC236}">
                <a16:creationId xmlns:a16="http://schemas.microsoft.com/office/drawing/2014/main" id="{71F348FC-7F9E-0041-B7F6-1C85AAE9CA63}"/>
              </a:ext>
            </a:extLst>
          </p:cNvPr>
          <p:cNvSpPr txBox="1"/>
          <p:nvPr/>
        </p:nvSpPr>
        <p:spPr>
          <a:xfrm>
            <a:off x="3261990" y="2539071"/>
            <a:ext cx="1872720" cy="1629485"/>
          </a:xfrm>
          <a:prstGeom prst="hexagon">
            <a:avLst/>
          </a:prstGeom>
          <a:solidFill>
            <a:schemeClr val="accent1">
              <a:lumMod val="60000"/>
              <a:lumOff val="40000"/>
              <a:alpha val="8902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20904" tIns="10795" rIns="10795" bIns="10795" numCol="1" spcCol="1270" anchor="ctr" anchorCtr="0">
            <a:noAutofit/>
          </a:bodyPr>
          <a:lstStyle/>
          <a:p>
            <a:pPr marL="0" marR="0" lvl="1" indent="0" algn="ctr" defTabSz="7556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Some Strands Reserved for Education</a:t>
            </a:r>
          </a:p>
        </p:txBody>
      </p:sp>
      <p:sp>
        <p:nvSpPr>
          <p:cNvPr id="17" name="Rectangle: Top Corners Rounded 6">
            <a:extLst>
              <a:ext uri="{FF2B5EF4-FFF2-40B4-BE49-F238E27FC236}">
                <a16:creationId xmlns:a16="http://schemas.microsoft.com/office/drawing/2014/main" id="{9F357D0E-D096-854D-93AC-207DC359DEDB}"/>
              </a:ext>
            </a:extLst>
          </p:cNvPr>
          <p:cNvSpPr txBox="1"/>
          <p:nvPr/>
        </p:nvSpPr>
        <p:spPr>
          <a:xfrm>
            <a:off x="1405506" y="3871299"/>
            <a:ext cx="1872720" cy="1514146"/>
          </a:xfrm>
          <a:prstGeom prst="hexagon">
            <a:avLst/>
          </a:prstGeom>
          <a:solidFill>
            <a:schemeClr val="accent1">
              <a:lumMod val="60000"/>
              <a:lumOff val="40000"/>
              <a:alpha val="8902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20904" tIns="10795" rIns="10795" bIns="10795" numCol="1" spcCol="1270" anchor="ctr" anchorCtr="0">
            <a:noAutofit/>
          </a:bodyPr>
          <a:lstStyle/>
          <a:p>
            <a:pPr marL="0" marR="0" lvl="1" indent="0" algn="ctr" defTabSz="7556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Other Strands Reserved for Public Safety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51429462-8F74-64A8-B196-2BD7093CB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783" y="357067"/>
            <a:ext cx="11333526" cy="732824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243772"/>
                </a:solidFill>
                <a:latin typeface="+mn-lt"/>
              </a:rPr>
              <a:t>About the Network</a:t>
            </a:r>
          </a:p>
        </p:txBody>
      </p:sp>
    </p:spTree>
    <p:extLst>
      <p:ext uri="{BB962C8B-B14F-4D97-AF65-F5344CB8AC3E}">
        <p14:creationId xmlns:p14="http://schemas.microsoft.com/office/powerpoint/2010/main" val="11356494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7F0183E-345D-0F31-7D0F-CE94B74EC45A}"/>
              </a:ext>
            </a:extLst>
          </p:cNvPr>
          <p:cNvSpPr txBox="1">
            <a:spLocks/>
          </p:cNvSpPr>
          <p:nvPr/>
        </p:nvSpPr>
        <p:spPr>
          <a:xfrm>
            <a:off x="1696825" y="-95091"/>
            <a:ext cx="9653047" cy="9435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243772"/>
                </a:solidFill>
              </a:rPr>
              <a:t> Project Progress Map</a:t>
            </a:r>
          </a:p>
        </p:txBody>
      </p:sp>
      <p:pic>
        <p:nvPicPr>
          <p:cNvPr id="2" name="Picture 1" descr="A map of a city&#10;&#10;Description automatically generated">
            <a:extLst>
              <a:ext uri="{FF2B5EF4-FFF2-40B4-BE49-F238E27FC236}">
                <a16:creationId xmlns:a16="http://schemas.microsoft.com/office/drawing/2014/main" id="{1ED7C6FD-271C-81E6-490B-E7804D051C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118" y="732833"/>
            <a:ext cx="974375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7680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4DDC7686-3539-4FD7-A073-F35EC03D29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7900221"/>
              </p:ext>
            </p:extLst>
          </p:nvPr>
        </p:nvGraphicFramePr>
        <p:xfrm>
          <a:off x="2183383" y="133100"/>
          <a:ext cx="7825233" cy="60467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029098" imgH="3886200" progId="Acrobat.Document.2020">
                  <p:embed/>
                </p:oleObj>
              </mc:Choice>
              <mc:Fallback>
                <p:oleObj name="Acrobat Document" r:id="rId2" imgW="5029098" imgH="3886200" progId="Acrobat.Document.2020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4DDC7686-3539-4FD7-A073-F35EC03D292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183383" y="133100"/>
                        <a:ext cx="7825233" cy="60467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637322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676EE7-7C7A-4CE3-A7BE-BBDE837B45D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7252" y="340930"/>
            <a:ext cx="8917496" cy="5944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4955218"/>
      </p:ext>
    </p:extLst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057" y="1749817"/>
            <a:ext cx="574977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243772"/>
                </a:solidFill>
              </a:rPr>
              <a:t>The Hampton Roads region has one of the largest interstate highway construction programs underway in the country </a:t>
            </a:r>
            <a:br>
              <a:rPr lang="en-US" sz="2600" dirty="0">
                <a:solidFill>
                  <a:srgbClr val="243772"/>
                </a:solidFill>
              </a:rPr>
            </a:br>
            <a:endParaRPr lang="en-US" sz="2600" dirty="0">
              <a:solidFill>
                <a:srgbClr val="243772"/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243772"/>
                </a:solidFill>
              </a:rPr>
              <a:t>93% of the funding for these projects was generated by the Hampton Roads region through HRTAC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C28CD8-405A-0E62-F074-A36C1A89712D}"/>
              </a:ext>
            </a:extLst>
          </p:cNvPr>
          <p:cNvSpPr txBox="1"/>
          <p:nvPr/>
        </p:nvSpPr>
        <p:spPr>
          <a:xfrm>
            <a:off x="6280721" y="1703650"/>
            <a:ext cx="540327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43772"/>
                </a:solidFill>
              </a:rPr>
              <a:t>These projects include nearly 200 lane miles of I-64 improvements: the I-64/HRBT, I-64 Peninsula Widening, I-64/264 Interchange and I-64 Southside/High Rise Bridge</a:t>
            </a:r>
            <a:br>
              <a:rPr lang="en-US" sz="2400" dirty="0">
                <a:solidFill>
                  <a:srgbClr val="243772"/>
                </a:solidFill>
              </a:rPr>
            </a:br>
            <a:r>
              <a:rPr lang="en-US" sz="2400" dirty="0">
                <a:solidFill>
                  <a:srgbClr val="243772"/>
                </a:solidFill>
              </a:rPr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43772"/>
                </a:solidFill>
              </a:rPr>
              <a:t>Currently, there are federal loans but no federal monies to HRTAC supporting these projects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B5C92F-94D5-74AD-AEA0-826387C38E5D}"/>
              </a:ext>
            </a:extLst>
          </p:cNvPr>
          <p:cNvSpPr txBox="1"/>
          <p:nvPr/>
        </p:nvSpPr>
        <p:spPr>
          <a:xfrm>
            <a:off x="563412" y="563417"/>
            <a:ext cx="111205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243772"/>
                </a:solidFill>
              </a:rPr>
              <a:t>Key Takeaways</a:t>
            </a:r>
          </a:p>
        </p:txBody>
      </p:sp>
    </p:spTree>
    <p:extLst>
      <p:ext uri="{BB962C8B-B14F-4D97-AF65-F5344CB8AC3E}">
        <p14:creationId xmlns:p14="http://schemas.microsoft.com/office/powerpoint/2010/main" val="19148876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4225E-A41A-B5E2-954A-667B149102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b="1" dirty="0">
                <a:solidFill>
                  <a:srgbClr val="243772"/>
                </a:solidFill>
                <a:latin typeface="+mn-lt"/>
              </a:rPr>
              <a:t>Birthplace of America Trail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452E64-4E84-3919-AC58-5C1508640D0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3100" b="1" dirty="0">
                <a:solidFill>
                  <a:srgbClr val="243772"/>
                </a:solidFill>
              </a:rPr>
              <a:t>Project Overview, Opportunities, and Update</a:t>
            </a:r>
          </a:p>
          <a:p>
            <a:endParaRPr lang="en-US" dirty="0">
              <a:solidFill>
                <a:srgbClr val="243772"/>
              </a:solidFill>
            </a:endParaRPr>
          </a:p>
          <a:p>
            <a:r>
              <a:rPr lang="en-US" dirty="0">
                <a:solidFill>
                  <a:srgbClr val="243772"/>
                </a:solidFill>
              </a:rPr>
              <a:t>Robert Crum</a:t>
            </a:r>
          </a:p>
          <a:p>
            <a:r>
              <a:rPr lang="en-US" dirty="0">
                <a:solidFill>
                  <a:srgbClr val="243772"/>
                </a:solidFill>
              </a:rPr>
              <a:t>Executive Director</a:t>
            </a:r>
          </a:p>
          <a:p>
            <a:r>
              <a:rPr lang="en-US" dirty="0">
                <a:solidFill>
                  <a:srgbClr val="243772"/>
                </a:solidFill>
              </a:rPr>
              <a:t>HRPDC/HRTPO</a:t>
            </a:r>
          </a:p>
        </p:txBody>
      </p:sp>
    </p:spTree>
    <p:extLst>
      <p:ext uri="{BB962C8B-B14F-4D97-AF65-F5344CB8AC3E}">
        <p14:creationId xmlns:p14="http://schemas.microsoft.com/office/powerpoint/2010/main" val="32554578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A1BB41-D9D1-42D9-84F3-899CC073D4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" t="2888" r="1689" b="10411"/>
          <a:stretch/>
        </p:blipFill>
        <p:spPr>
          <a:xfrm>
            <a:off x="1031471" y="335490"/>
            <a:ext cx="10197638" cy="5903385"/>
          </a:xfrm>
          <a:prstGeom prst="rect">
            <a:avLst/>
          </a:prstGeom>
          <a:ln w="57150">
            <a:solidFill>
              <a:srgbClr val="243772"/>
            </a:solidFill>
          </a:ln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78BA6080-D63D-48EE-BC02-F639F9742ECC}"/>
              </a:ext>
            </a:extLst>
          </p:cNvPr>
          <p:cNvSpPr txBox="1">
            <a:spLocks/>
          </p:cNvSpPr>
          <p:nvPr/>
        </p:nvSpPr>
        <p:spPr>
          <a:xfrm>
            <a:off x="6706466" y="428626"/>
            <a:ext cx="4282613" cy="1276349"/>
          </a:xfrm>
          <a:prstGeom prst="roundRect">
            <a:avLst/>
          </a:prstGeom>
          <a:ln w="38100" cap="flat" cmpd="sng" algn="ctr">
            <a:solidFill>
              <a:srgbClr val="243772"/>
            </a:solidFill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l" defTabSz="13411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5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43772"/>
                </a:solidFill>
              </a:rPr>
              <a:t>TODAY: WILLIAMSBURG &amp; JAMES CITY COUNTY ARE NEAR ONE END OF A 52 MILE TRAIL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7E2A0AA-B384-4187-A012-C5378455536A}"/>
              </a:ext>
            </a:extLst>
          </p:cNvPr>
          <p:cNvSpPr/>
          <p:nvPr/>
        </p:nvSpPr>
        <p:spPr>
          <a:xfrm>
            <a:off x="5238750" y="1828800"/>
            <a:ext cx="1467716" cy="14699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27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84EE74-EC67-4204-A3E1-AA43A3B76A8A}"/>
              </a:ext>
            </a:extLst>
          </p:cNvPr>
          <p:cNvSpPr/>
          <p:nvPr/>
        </p:nvSpPr>
        <p:spPr>
          <a:xfrm>
            <a:off x="1031471" y="5567450"/>
            <a:ext cx="1161704" cy="671426"/>
          </a:xfrm>
          <a:prstGeom prst="rect">
            <a:avLst/>
          </a:prstGeom>
          <a:solidFill>
            <a:srgbClr val="F0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27"/>
          </a:p>
        </p:txBody>
      </p:sp>
    </p:spTree>
    <p:extLst>
      <p:ext uri="{BB962C8B-B14F-4D97-AF65-F5344CB8AC3E}">
        <p14:creationId xmlns:p14="http://schemas.microsoft.com/office/powerpoint/2010/main" val="18708750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A1BB41-D9D1-42D9-84F3-899CC073D4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" t="2513" r="1818" b="2597"/>
          <a:stretch/>
        </p:blipFill>
        <p:spPr>
          <a:xfrm>
            <a:off x="1236934" y="160777"/>
            <a:ext cx="9712569" cy="6142595"/>
          </a:xfrm>
          <a:prstGeom prst="rect">
            <a:avLst/>
          </a:prstGeom>
          <a:ln w="57150">
            <a:solidFill>
              <a:srgbClr val="243772"/>
            </a:solidFill>
          </a:ln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id="{C39C51A6-EDE8-40F8-909E-BE2AC8ACA340}"/>
              </a:ext>
            </a:extLst>
          </p:cNvPr>
          <p:cNvSpPr txBox="1">
            <a:spLocks/>
          </p:cNvSpPr>
          <p:nvPr/>
        </p:nvSpPr>
        <p:spPr>
          <a:xfrm>
            <a:off x="7105526" y="665771"/>
            <a:ext cx="3352835" cy="1228147"/>
          </a:xfrm>
          <a:prstGeom prst="roundRect">
            <a:avLst/>
          </a:prstGeom>
          <a:ln w="38100" cap="flat" cmpd="sng" algn="ctr">
            <a:solidFill>
              <a:srgbClr val="243772"/>
            </a:solidFill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l" defTabSz="13411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5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43772"/>
                </a:solidFill>
              </a:rPr>
              <a:t>SOON: COULD BE THE CENTER FOR BIKING IN EASTERN VIRGINIA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8693E66-4504-4F3A-AD27-40173EC698B6}"/>
              </a:ext>
            </a:extLst>
          </p:cNvPr>
          <p:cNvSpPr/>
          <p:nvPr/>
        </p:nvSpPr>
        <p:spPr>
          <a:xfrm>
            <a:off x="5372100" y="1762125"/>
            <a:ext cx="1467716" cy="14699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27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7EA12A-F710-4428-8A10-476397666E1A}"/>
              </a:ext>
            </a:extLst>
          </p:cNvPr>
          <p:cNvSpPr/>
          <p:nvPr/>
        </p:nvSpPr>
        <p:spPr>
          <a:xfrm>
            <a:off x="1236920" y="5110688"/>
            <a:ext cx="1176494" cy="1192684"/>
          </a:xfrm>
          <a:prstGeom prst="rect">
            <a:avLst/>
          </a:prstGeom>
          <a:solidFill>
            <a:srgbClr val="F0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27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05FF5552-13BC-37E9-3A7A-29FD5625CA97}"/>
              </a:ext>
            </a:extLst>
          </p:cNvPr>
          <p:cNvSpPr/>
          <p:nvPr/>
        </p:nvSpPr>
        <p:spPr>
          <a:xfrm>
            <a:off x="9255488" y="5823698"/>
            <a:ext cx="1202873" cy="485370"/>
          </a:xfrm>
          <a:custGeom>
            <a:avLst/>
            <a:gdLst>
              <a:gd name="connsiteX0" fmla="*/ 1224116 w 1260987"/>
              <a:gd name="connsiteY0" fmla="*/ 302342 h 508820"/>
              <a:gd name="connsiteX1" fmla="*/ 1143000 w 1260987"/>
              <a:gd name="connsiteY1" fmla="*/ 7374 h 508820"/>
              <a:gd name="connsiteX2" fmla="*/ 88490 w 1260987"/>
              <a:gd name="connsiteY2" fmla="*/ 0 h 508820"/>
              <a:gd name="connsiteX3" fmla="*/ 36871 w 1260987"/>
              <a:gd name="connsiteY3" fmla="*/ 294968 h 508820"/>
              <a:gd name="connsiteX4" fmla="*/ 0 w 1260987"/>
              <a:gd name="connsiteY4" fmla="*/ 390832 h 508820"/>
              <a:gd name="connsiteX5" fmla="*/ 125361 w 1260987"/>
              <a:gd name="connsiteY5" fmla="*/ 494071 h 508820"/>
              <a:gd name="connsiteX6" fmla="*/ 1061884 w 1260987"/>
              <a:gd name="connsiteY6" fmla="*/ 508820 h 508820"/>
              <a:gd name="connsiteX7" fmla="*/ 1076632 w 1260987"/>
              <a:gd name="connsiteY7" fmla="*/ 390832 h 508820"/>
              <a:gd name="connsiteX8" fmla="*/ 1246239 w 1260987"/>
              <a:gd name="connsiteY8" fmla="*/ 390832 h 508820"/>
              <a:gd name="connsiteX9" fmla="*/ 1260987 w 1260987"/>
              <a:gd name="connsiteY9" fmla="*/ 353962 h 508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60987" h="508820">
                <a:moveTo>
                  <a:pt x="1224116" y="302342"/>
                </a:moveTo>
                <a:lnTo>
                  <a:pt x="1143000" y="7374"/>
                </a:lnTo>
                <a:lnTo>
                  <a:pt x="88490" y="0"/>
                </a:lnTo>
                <a:lnTo>
                  <a:pt x="36871" y="294968"/>
                </a:lnTo>
                <a:lnTo>
                  <a:pt x="0" y="390832"/>
                </a:lnTo>
                <a:lnTo>
                  <a:pt x="125361" y="494071"/>
                </a:lnTo>
                <a:lnTo>
                  <a:pt x="1061884" y="508820"/>
                </a:lnTo>
                <a:lnTo>
                  <a:pt x="1076632" y="390832"/>
                </a:lnTo>
                <a:lnTo>
                  <a:pt x="1246239" y="390832"/>
                </a:lnTo>
                <a:lnTo>
                  <a:pt x="1260987" y="353962"/>
                </a:lnTo>
              </a:path>
            </a:pathLst>
          </a:cu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060947D-240A-B595-DDCC-554726B15C8A}"/>
              </a:ext>
            </a:extLst>
          </p:cNvPr>
          <p:cNvSpPr/>
          <p:nvPr/>
        </p:nvSpPr>
        <p:spPr>
          <a:xfrm>
            <a:off x="10247731" y="5665613"/>
            <a:ext cx="701772" cy="642600"/>
          </a:xfrm>
          <a:custGeom>
            <a:avLst/>
            <a:gdLst>
              <a:gd name="connsiteX0" fmla="*/ 89647 w 729129"/>
              <a:gd name="connsiteY0" fmla="*/ 47812 h 531906"/>
              <a:gd name="connsiteX1" fmla="*/ 233082 w 729129"/>
              <a:gd name="connsiteY1" fmla="*/ 406400 h 531906"/>
              <a:gd name="connsiteX2" fmla="*/ 47812 w 729129"/>
              <a:gd name="connsiteY2" fmla="*/ 430306 h 531906"/>
              <a:gd name="connsiteX3" fmla="*/ 0 w 729129"/>
              <a:gd name="connsiteY3" fmla="*/ 525930 h 531906"/>
              <a:gd name="connsiteX4" fmla="*/ 729129 w 729129"/>
              <a:gd name="connsiteY4" fmla="*/ 531906 h 531906"/>
              <a:gd name="connsiteX5" fmla="*/ 723153 w 729129"/>
              <a:gd name="connsiteY5" fmla="*/ 53789 h 531906"/>
              <a:gd name="connsiteX6" fmla="*/ 525929 w 729129"/>
              <a:gd name="connsiteY6" fmla="*/ 0 h 531906"/>
              <a:gd name="connsiteX7" fmla="*/ 89647 w 729129"/>
              <a:gd name="connsiteY7" fmla="*/ 47812 h 531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9129" h="531906">
                <a:moveTo>
                  <a:pt x="89647" y="47812"/>
                </a:moveTo>
                <a:lnTo>
                  <a:pt x="233082" y="406400"/>
                </a:lnTo>
                <a:lnTo>
                  <a:pt x="47812" y="430306"/>
                </a:lnTo>
                <a:lnTo>
                  <a:pt x="0" y="525930"/>
                </a:lnTo>
                <a:lnTo>
                  <a:pt x="729129" y="531906"/>
                </a:lnTo>
                <a:lnTo>
                  <a:pt x="723153" y="53789"/>
                </a:lnTo>
                <a:lnTo>
                  <a:pt x="525929" y="0"/>
                </a:lnTo>
                <a:lnTo>
                  <a:pt x="89647" y="47812"/>
                </a:lnTo>
                <a:close/>
              </a:path>
            </a:pathLst>
          </a:custGeom>
          <a:solidFill>
            <a:srgbClr val="D0CF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903E597-2CED-DBC3-CDBA-E8E688CE5AB4}"/>
              </a:ext>
            </a:extLst>
          </p:cNvPr>
          <p:cNvSpPr/>
          <p:nvPr/>
        </p:nvSpPr>
        <p:spPr>
          <a:xfrm>
            <a:off x="10315551" y="5781596"/>
            <a:ext cx="232833" cy="410633"/>
          </a:xfrm>
          <a:custGeom>
            <a:avLst/>
            <a:gdLst>
              <a:gd name="connsiteX0" fmla="*/ 0 w 232833"/>
              <a:gd name="connsiteY0" fmla="*/ 4233 h 410633"/>
              <a:gd name="connsiteX1" fmla="*/ 114300 w 232833"/>
              <a:gd name="connsiteY1" fmla="*/ 410633 h 410633"/>
              <a:gd name="connsiteX2" fmla="*/ 232833 w 232833"/>
              <a:gd name="connsiteY2" fmla="*/ 338666 h 410633"/>
              <a:gd name="connsiteX3" fmla="*/ 101600 w 232833"/>
              <a:gd name="connsiteY3" fmla="*/ 0 h 410633"/>
              <a:gd name="connsiteX4" fmla="*/ 0 w 232833"/>
              <a:gd name="connsiteY4" fmla="*/ 4233 h 41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833" h="410633">
                <a:moveTo>
                  <a:pt x="0" y="4233"/>
                </a:moveTo>
                <a:lnTo>
                  <a:pt x="114300" y="410633"/>
                </a:lnTo>
                <a:lnTo>
                  <a:pt x="232833" y="338666"/>
                </a:lnTo>
                <a:lnTo>
                  <a:pt x="101600" y="0"/>
                </a:lnTo>
                <a:lnTo>
                  <a:pt x="0" y="4233"/>
                </a:lnTo>
                <a:close/>
              </a:path>
            </a:pathLst>
          </a:custGeom>
          <a:solidFill>
            <a:srgbClr val="D0CF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8434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017362-05AD-EB28-75EF-9B32DCF968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5" t="2208" r="1969" b="2831"/>
          <a:stretch/>
        </p:blipFill>
        <p:spPr>
          <a:xfrm>
            <a:off x="1638300" y="142875"/>
            <a:ext cx="9763126" cy="6143625"/>
          </a:xfrm>
          <a:prstGeom prst="rect">
            <a:avLst/>
          </a:prstGeom>
          <a:ln w="57150">
            <a:solidFill>
              <a:srgbClr val="243772"/>
            </a:solidFill>
          </a:ln>
        </p:spPr>
      </p:pic>
    </p:spTree>
    <p:extLst>
      <p:ext uri="{BB962C8B-B14F-4D97-AF65-F5344CB8AC3E}">
        <p14:creationId xmlns:p14="http://schemas.microsoft.com/office/powerpoint/2010/main" val="13118248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7F0BC5C-D750-EAE6-2B3B-A1DEB4AFBC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8" t="2221" r="3048" b="1186"/>
          <a:stretch/>
        </p:blipFill>
        <p:spPr>
          <a:xfrm>
            <a:off x="1327150" y="123826"/>
            <a:ext cx="9645650" cy="6018148"/>
          </a:xfrm>
          <a:prstGeom prst="rect">
            <a:avLst/>
          </a:prstGeom>
          <a:ln w="57150">
            <a:solidFill>
              <a:srgbClr val="243772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38A17B-6C22-BC96-5DEF-03145893DD8D}"/>
              </a:ext>
            </a:extLst>
          </p:cNvPr>
          <p:cNvSpPr txBox="1"/>
          <p:nvPr/>
        </p:nvSpPr>
        <p:spPr>
          <a:xfrm>
            <a:off x="1808185" y="1708149"/>
            <a:ext cx="1563665" cy="4001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TA Set-Aside Application</a:t>
            </a:r>
          </a:p>
          <a:p>
            <a:r>
              <a:rPr lang="en-US" sz="1000" dirty="0"/>
              <a:t>(</a:t>
            </a:r>
            <a:r>
              <a:rPr lang="en-US" sz="1000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≈</a:t>
            </a:r>
            <a:r>
              <a:rPr lang="en-US" sz="1000" dirty="0"/>
              <a:t>1.26 miles , $1,500,000)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A878CF4C-D153-ED87-F688-8C42CE46657A}"/>
              </a:ext>
            </a:extLst>
          </p:cNvPr>
          <p:cNvSpPr/>
          <p:nvPr/>
        </p:nvSpPr>
        <p:spPr>
          <a:xfrm rot="10800000">
            <a:off x="3235932" y="1149139"/>
            <a:ext cx="66067" cy="559010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969423E-04CF-3EDA-57C5-6BF3FD4C7130}"/>
              </a:ext>
            </a:extLst>
          </p:cNvPr>
          <p:cNvSpPr/>
          <p:nvPr/>
        </p:nvSpPr>
        <p:spPr>
          <a:xfrm>
            <a:off x="3170675" y="852111"/>
            <a:ext cx="262647" cy="262647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374E06E-02F2-BAC7-32B4-55E8E7FE379F}"/>
              </a:ext>
            </a:extLst>
          </p:cNvPr>
          <p:cNvSpPr/>
          <p:nvPr/>
        </p:nvSpPr>
        <p:spPr>
          <a:xfrm>
            <a:off x="5714942" y="1803342"/>
            <a:ext cx="192947" cy="209724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56941F15-90FC-6D58-4972-34A014780E8D}"/>
              </a:ext>
            </a:extLst>
          </p:cNvPr>
          <p:cNvSpPr/>
          <p:nvPr/>
        </p:nvSpPr>
        <p:spPr>
          <a:xfrm>
            <a:off x="5714942" y="1155031"/>
            <a:ext cx="66067" cy="648311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623AA2-A16E-1BED-827B-4FD1C77581D9}"/>
              </a:ext>
            </a:extLst>
          </p:cNvPr>
          <p:cNvSpPr txBox="1"/>
          <p:nvPr/>
        </p:nvSpPr>
        <p:spPr>
          <a:xfrm>
            <a:off x="5018469" y="800299"/>
            <a:ext cx="1525080" cy="4001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TA Set-Aside Application (2.0 miles, $1,500,000)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08546B4-96DB-B746-1964-324BE50238E8}"/>
              </a:ext>
            </a:extLst>
          </p:cNvPr>
          <p:cNvSpPr/>
          <p:nvPr/>
        </p:nvSpPr>
        <p:spPr>
          <a:xfrm>
            <a:off x="5582408" y="1876882"/>
            <a:ext cx="178209" cy="361783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807223-F958-9ABC-8EA5-A20795C545F9}"/>
              </a:ext>
            </a:extLst>
          </p:cNvPr>
          <p:cNvSpPr txBox="1"/>
          <p:nvPr/>
        </p:nvSpPr>
        <p:spPr>
          <a:xfrm>
            <a:off x="3524333" y="1961524"/>
            <a:ext cx="1494136" cy="4001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TA Set-Aside Application</a:t>
            </a:r>
          </a:p>
          <a:p>
            <a:r>
              <a:rPr lang="en-US" sz="1000" dirty="0"/>
              <a:t>(1.1 miles, $1,474,400)</a:t>
            </a: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79ACA78A-82A9-0B92-99AD-721157EAE32B}"/>
              </a:ext>
            </a:extLst>
          </p:cNvPr>
          <p:cNvSpPr/>
          <p:nvPr/>
        </p:nvSpPr>
        <p:spPr>
          <a:xfrm rot="15296433">
            <a:off x="5201435" y="1834475"/>
            <a:ext cx="61235" cy="739537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E514EE6-BF29-7AE2-6605-3109532EA134}"/>
              </a:ext>
            </a:extLst>
          </p:cNvPr>
          <p:cNvSpPr/>
          <p:nvPr/>
        </p:nvSpPr>
        <p:spPr>
          <a:xfrm>
            <a:off x="7278987" y="2888456"/>
            <a:ext cx="226336" cy="244444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BA7DF595-D674-E5AF-EFBF-7AE339397C8D}"/>
              </a:ext>
            </a:extLst>
          </p:cNvPr>
          <p:cNvSpPr/>
          <p:nvPr/>
        </p:nvSpPr>
        <p:spPr>
          <a:xfrm>
            <a:off x="7364092" y="2130675"/>
            <a:ext cx="56125" cy="735525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B6B0CB-F36E-DBD0-FC7E-D8354D6DBFBB}"/>
              </a:ext>
            </a:extLst>
          </p:cNvPr>
          <p:cNvSpPr txBox="1"/>
          <p:nvPr/>
        </p:nvSpPr>
        <p:spPr>
          <a:xfrm>
            <a:off x="6523092" y="1700755"/>
            <a:ext cx="1499252" cy="4299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TA Set-Aside Application</a:t>
            </a:r>
          </a:p>
          <a:p>
            <a:r>
              <a:rPr lang="en-US" sz="1000" dirty="0"/>
              <a:t>(</a:t>
            </a:r>
            <a:r>
              <a:rPr lang="en-US" sz="1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≈</a:t>
            </a:r>
            <a:r>
              <a:rPr lang="en-US" sz="1000" dirty="0"/>
              <a:t>1.0 miles, $2,370,000</a:t>
            </a:r>
            <a:r>
              <a:rPr lang="en-US" sz="1200" dirty="0"/>
              <a:t>)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33C59FA-4ADB-4DE1-9488-A66EB3F089FC}"/>
              </a:ext>
            </a:extLst>
          </p:cNvPr>
          <p:cNvSpPr/>
          <p:nvPr/>
        </p:nvSpPr>
        <p:spPr>
          <a:xfrm>
            <a:off x="7720144" y="5740400"/>
            <a:ext cx="236406" cy="252427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AF6A2F21-83E7-5F16-9839-8400B9E54735}"/>
              </a:ext>
            </a:extLst>
          </p:cNvPr>
          <p:cNvSpPr/>
          <p:nvPr/>
        </p:nvSpPr>
        <p:spPr>
          <a:xfrm rot="19826879">
            <a:off x="7513043" y="5011066"/>
            <a:ext cx="98845" cy="751164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F70CE7E-D592-F6E2-333F-AEB8D877D02E}"/>
              </a:ext>
            </a:extLst>
          </p:cNvPr>
          <p:cNvSpPr txBox="1"/>
          <p:nvPr/>
        </p:nvSpPr>
        <p:spPr>
          <a:xfrm>
            <a:off x="5907889" y="4644880"/>
            <a:ext cx="1485417" cy="4001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TA Set-Aside Application (0.4 miles, $1,500,000)</a:t>
            </a:r>
          </a:p>
        </p:txBody>
      </p:sp>
    </p:spTree>
    <p:extLst>
      <p:ext uri="{BB962C8B-B14F-4D97-AF65-F5344CB8AC3E}">
        <p14:creationId xmlns:p14="http://schemas.microsoft.com/office/powerpoint/2010/main" val="21235596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6D61F-62A9-F69E-8626-B3671E5D1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243772"/>
                </a:solidFill>
                <a:latin typeface="+mn-lt"/>
              </a:rPr>
              <a:t>Funding Snapshot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0A2B7D-F117-B248-6137-2E5FB2762664}"/>
              </a:ext>
            </a:extLst>
          </p:cNvPr>
          <p:cNvSpPr txBox="1"/>
          <p:nvPr/>
        </p:nvSpPr>
        <p:spPr>
          <a:xfrm>
            <a:off x="904875" y="1619250"/>
            <a:ext cx="10963275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243772"/>
                </a:solidFill>
              </a:rPr>
              <a:t>Secured</a:t>
            </a:r>
          </a:p>
          <a:p>
            <a:r>
              <a:rPr lang="en-US" sz="3200" b="1" dirty="0">
                <a:solidFill>
                  <a:srgbClr val="243772"/>
                </a:solidFill>
              </a:rPr>
              <a:t>	Federal Lands Assistance Program 		2.6 Miles</a:t>
            </a:r>
          </a:p>
          <a:p>
            <a:r>
              <a:rPr lang="en-US" sz="3200" b="1" dirty="0">
                <a:solidFill>
                  <a:srgbClr val="243772"/>
                </a:solidFill>
              </a:rPr>
              <a:t>	Smart Scale						</a:t>
            </a:r>
            <a:r>
              <a:rPr lang="en-US" sz="3200" b="1" u="sng" dirty="0">
                <a:solidFill>
                  <a:srgbClr val="243772"/>
                </a:solidFill>
              </a:rPr>
              <a:t>2.6 Miles</a:t>
            </a:r>
          </a:p>
          <a:p>
            <a:r>
              <a:rPr lang="en-US" sz="3200" b="1" dirty="0">
                <a:solidFill>
                  <a:srgbClr val="243772"/>
                </a:solidFill>
              </a:rPr>
              <a:t>									5.2 Miles</a:t>
            </a:r>
          </a:p>
          <a:p>
            <a:endParaRPr lang="en-US" b="1" dirty="0">
              <a:solidFill>
                <a:srgbClr val="243772"/>
              </a:solidFill>
            </a:endParaRPr>
          </a:p>
          <a:p>
            <a:r>
              <a:rPr lang="en-US" sz="3200" b="1" dirty="0">
                <a:solidFill>
                  <a:srgbClr val="243772"/>
                </a:solidFill>
              </a:rPr>
              <a:t>Requested</a:t>
            </a:r>
          </a:p>
          <a:p>
            <a:r>
              <a:rPr lang="en-US" sz="3200" b="1" dirty="0">
                <a:solidFill>
                  <a:srgbClr val="243772"/>
                </a:solidFill>
              </a:rPr>
              <a:t>	Transportation Alternatives Set-aside		6.86 Miles </a:t>
            </a:r>
          </a:p>
          <a:p>
            <a:endParaRPr lang="en-US" sz="3200" dirty="0">
              <a:solidFill>
                <a:srgbClr val="243772"/>
              </a:solidFill>
            </a:endParaRPr>
          </a:p>
          <a:p>
            <a:r>
              <a:rPr lang="en-US" sz="3200" b="1" dirty="0">
                <a:solidFill>
                  <a:srgbClr val="243772"/>
                </a:solidFill>
              </a:rPr>
              <a:t>TOTAL</a:t>
            </a:r>
            <a:r>
              <a:rPr lang="en-US" sz="3200" dirty="0">
                <a:solidFill>
                  <a:srgbClr val="243772"/>
                </a:solidFill>
              </a:rPr>
              <a:t>							         </a:t>
            </a:r>
            <a:r>
              <a:rPr lang="en-US" sz="3200" b="1" dirty="0">
                <a:solidFill>
                  <a:srgbClr val="243772"/>
                </a:solidFill>
              </a:rPr>
              <a:t>12.06 Miles</a:t>
            </a:r>
          </a:p>
        </p:txBody>
      </p:sp>
    </p:spTree>
    <p:extLst>
      <p:ext uri="{BB962C8B-B14F-4D97-AF65-F5344CB8AC3E}">
        <p14:creationId xmlns:p14="http://schemas.microsoft.com/office/powerpoint/2010/main" val="15930435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42EDA9B-E386-4306-8564-DA361B4792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" t="4432" r="2888" b="4562"/>
          <a:stretch/>
        </p:blipFill>
        <p:spPr>
          <a:xfrm>
            <a:off x="2912532" y="694267"/>
            <a:ext cx="8559801" cy="5350933"/>
          </a:xfrm>
          <a:ln w="57150">
            <a:solidFill>
              <a:srgbClr val="243772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67788A-9532-AAC5-87B6-5833BF2257C8}"/>
              </a:ext>
            </a:extLst>
          </p:cNvPr>
          <p:cNvSpPr txBox="1"/>
          <p:nvPr/>
        </p:nvSpPr>
        <p:spPr>
          <a:xfrm>
            <a:off x="342900" y="2342478"/>
            <a:ext cx="23050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243772"/>
                </a:solidFill>
              </a:rPr>
              <a:t>Priority Segments</a:t>
            </a:r>
          </a:p>
          <a:p>
            <a:endParaRPr lang="en-US" sz="3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6347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017837"/>
            <a:ext cx="10515600" cy="82232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5400" b="1" dirty="0">
                <a:solidFill>
                  <a:srgbClr val="243772"/>
                </a:solidFill>
              </a:rPr>
              <a:t>Questions/Discussion</a:t>
            </a:r>
          </a:p>
        </p:txBody>
      </p:sp>
    </p:spTree>
    <p:extLst>
      <p:ext uri="{BB962C8B-B14F-4D97-AF65-F5344CB8AC3E}">
        <p14:creationId xmlns:p14="http://schemas.microsoft.com/office/powerpoint/2010/main" val="37241387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898AF-E2A6-C034-1403-447C89902D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00919" y="2133265"/>
            <a:ext cx="8618165" cy="866376"/>
          </a:xfrm>
        </p:spPr>
        <p:txBody>
          <a:bodyPr anchor="t">
            <a:normAutofit fontScale="90000"/>
          </a:bodyPr>
          <a:lstStyle/>
          <a:p>
            <a:r>
              <a:rPr lang="en-US" b="1" dirty="0">
                <a:solidFill>
                  <a:srgbClr val="243772"/>
                </a:solidFill>
                <a:latin typeface="+mn-lt"/>
              </a:rPr>
              <a:t>Connect with us!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35426F-1F5B-301F-90DB-270758CB8D38}"/>
              </a:ext>
            </a:extLst>
          </p:cNvPr>
          <p:cNvSpPr txBox="1"/>
          <p:nvPr/>
        </p:nvSpPr>
        <p:spPr>
          <a:xfrm>
            <a:off x="3886200" y="5673090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243772"/>
                </a:solidFill>
              </a:rPr>
              <a:t>Follow us on our social media channels to keep up to date on the newest information and stay engaged in the regional discussion!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C20688-EAC8-1AC4-021F-B9BC65A3A987}"/>
              </a:ext>
            </a:extLst>
          </p:cNvPr>
          <p:cNvSpPr txBox="1"/>
          <p:nvPr/>
        </p:nvSpPr>
        <p:spPr>
          <a:xfrm>
            <a:off x="3632954" y="3858361"/>
            <a:ext cx="19211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243772"/>
                </a:solidFill>
              </a:rPr>
              <a:t>Facebook:</a:t>
            </a:r>
          </a:p>
          <a:p>
            <a:pPr algn="ctr"/>
            <a:r>
              <a:rPr lang="en-US" dirty="0">
                <a:solidFill>
                  <a:srgbClr val="243772"/>
                </a:solidFill>
              </a:rPr>
              <a:t>/</a:t>
            </a:r>
            <a:r>
              <a:rPr lang="en-US" dirty="0" err="1">
                <a:solidFill>
                  <a:srgbClr val="243772"/>
                </a:solidFill>
              </a:rPr>
              <a:t>hrpdcva</a:t>
            </a:r>
            <a:endParaRPr lang="en-US" dirty="0">
              <a:solidFill>
                <a:srgbClr val="243772"/>
              </a:solidFill>
            </a:endParaRPr>
          </a:p>
          <a:p>
            <a:pPr algn="ctr"/>
            <a:r>
              <a:rPr lang="en-US" dirty="0">
                <a:solidFill>
                  <a:srgbClr val="243772"/>
                </a:solidFill>
              </a:rPr>
              <a:t>/</a:t>
            </a:r>
            <a:r>
              <a:rPr lang="en-US" dirty="0" err="1">
                <a:solidFill>
                  <a:srgbClr val="243772"/>
                </a:solidFill>
              </a:rPr>
              <a:t>hrtpova</a:t>
            </a:r>
            <a:endParaRPr lang="en-US" dirty="0">
              <a:solidFill>
                <a:srgbClr val="24377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EE5536-5E8D-AA95-7921-F0F8D34DDB19}"/>
              </a:ext>
            </a:extLst>
          </p:cNvPr>
          <p:cNvSpPr txBox="1"/>
          <p:nvPr/>
        </p:nvSpPr>
        <p:spPr>
          <a:xfrm>
            <a:off x="5834686" y="3858360"/>
            <a:ext cx="19211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243772"/>
                </a:solidFill>
              </a:rPr>
              <a:t>LinkedIn:</a:t>
            </a:r>
          </a:p>
          <a:p>
            <a:pPr algn="ctr"/>
            <a:r>
              <a:rPr lang="en-US" dirty="0">
                <a:solidFill>
                  <a:srgbClr val="243772"/>
                </a:solidFill>
              </a:rPr>
              <a:t>/</a:t>
            </a:r>
            <a:r>
              <a:rPr lang="en-US" dirty="0" err="1">
                <a:solidFill>
                  <a:srgbClr val="243772"/>
                </a:solidFill>
              </a:rPr>
              <a:t>hrpdc</a:t>
            </a:r>
            <a:endParaRPr lang="en-US" dirty="0">
              <a:solidFill>
                <a:srgbClr val="243772"/>
              </a:solidFill>
            </a:endParaRPr>
          </a:p>
          <a:p>
            <a:pPr algn="ctr"/>
            <a:r>
              <a:rPr lang="en-US" dirty="0">
                <a:solidFill>
                  <a:srgbClr val="243772"/>
                </a:solidFill>
              </a:rPr>
              <a:t>/</a:t>
            </a:r>
            <a:r>
              <a:rPr lang="en-US" dirty="0" err="1">
                <a:solidFill>
                  <a:srgbClr val="243772"/>
                </a:solidFill>
              </a:rPr>
              <a:t>hrtpova</a:t>
            </a:r>
            <a:endParaRPr lang="en-US" dirty="0">
              <a:solidFill>
                <a:srgbClr val="24377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9652AE-44B0-595B-43D3-D6B1E448CAB9}"/>
              </a:ext>
            </a:extLst>
          </p:cNvPr>
          <p:cNvSpPr txBox="1"/>
          <p:nvPr/>
        </p:nvSpPr>
        <p:spPr>
          <a:xfrm>
            <a:off x="7988641" y="3867594"/>
            <a:ext cx="19211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243772"/>
                </a:solidFill>
              </a:rPr>
              <a:t>Nextdoor</a:t>
            </a:r>
            <a:r>
              <a:rPr lang="en-US" sz="2000" b="1" dirty="0">
                <a:solidFill>
                  <a:srgbClr val="243772"/>
                </a:solidFill>
              </a:rPr>
              <a:t>:</a:t>
            </a:r>
          </a:p>
          <a:p>
            <a:pPr algn="ctr"/>
            <a:r>
              <a:rPr lang="en-US" dirty="0">
                <a:solidFill>
                  <a:srgbClr val="243772"/>
                </a:solidFill>
              </a:rPr>
              <a:t>HRPDC</a:t>
            </a:r>
          </a:p>
          <a:p>
            <a:pPr algn="ctr"/>
            <a:r>
              <a:rPr lang="en-US" dirty="0">
                <a:solidFill>
                  <a:srgbClr val="243772"/>
                </a:solidFill>
              </a:rPr>
              <a:t>HRTPO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2EE549-107D-A00F-A586-DC7591C6982C}"/>
              </a:ext>
            </a:extLst>
          </p:cNvPr>
          <p:cNvSpPr txBox="1"/>
          <p:nvPr/>
        </p:nvSpPr>
        <p:spPr>
          <a:xfrm>
            <a:off x="9957582" y="3867594"/>
            <a:ext cx="213110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243772"/>
                </a:solidFill>
              </a:rPr>
              <a:t>YouTube:</a:t>
            </a:r>
          </a:p>
          <a:p>
            <a:pPr algn="ctr"/>
            <a:r>
              <a:rPr lang="en-US" dirty="0">
                <a:solidFill>
                  <a:srgbClr val="243772"/>
                </a:solidFill>
              </a:rPr>
              <a:t>@HRPDC_HRTPO</a:t>
            </a:r>
          </a:p>
        </p:txBody>
      </p:sp>
    </p:spTree>
    <p:extLst>
      <p:ext uri="{BB962C8B-B14F-4D97-AF65-F5344CB8AC3E}">
        <p14:creationId xmlns:p14="http://schemas.microsoft.com/office/powerpoint/2010/main" val="180770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C1B90FB-D83E-303A-2C32-EDDE2E82EBE9}"/>
              </a:ext>
            </a:extLst>
          </p:cNvPr>
          <p:cNvSpPr/>
          <p:nvPr/>
        </p:nvSpPr>
        <p:spPr>
          <a:xfrm>
            <a:off x="6172200" y="1430867"/>
            <a:ext cx="5071533" cy="3763164"/>
          </a:xfrm>
          <a:prstGeom prst="rect">
            <a:avLst/>
          </a:prstGeom>
          <a:solidFill>
            <a:srgbClr val="243772"/>
          </a:solidFill>
          <a:ln>
            <a:solidFill>
              <a:srgbClr val="2437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58FF52-D1E7-4183-9C18-EF653EC11D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7F12C05C-4821-47B8-B696-E71580156064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31" t="4928" r="3037" b="4621"/>
          <a:stretch/>
        </p:blipFill>
        <p:spPr>
          <a:xfrm>
            <a:off x="6735801" y="1863326"/>
            <a:ext cx="4038600" cy="2965450"/>
          </a:xfr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845E0C-8804-0E85-2FDA-960798C32E84}"/>
              </a:ext>
            </a:extLst>
          </p:cNvPr>
          <p:cNvSpPr txBox="1"/>
          <p:nvPr/>
        </p:nvSpPr>
        <p:spPr>
          <a:xfrm>
            <a:off x="471055" y="314036"/>
            <a:ext cx="115639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243772"/>
                </a:solidFill>
              </a:rPr>
              <a:t>I-64 Peninsula Widening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C65CFE-0F6F-ABCB-B503-0187A2FA9C94}"/>
              </a:ext>
            </a:extLst>
          </p:cNvPr>
          <p:cNvSpPr txBox="1"/>
          <p:nvPr/>
        </p:nvSpPr>
        <p:spPr>
          <a:xfrm>
            <a:off x="785090" y="1579418"/>
            <a:ext cx="5146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43772"/>
                </a:solidFill>
              </a:rPr>
              <a:t>Segment 1 completed</a:t>
            </a:r>
          </a:p>
        </p:txBody>
      </p:sp>
    </p:spTree>
    <p:extLst>
      <p:ext uri="{BB962C8B-B14F-4D97-AF65-F5344CB8AC3E}">
        <p14:creationId xmlns:p14="http://schemas.microsoft.com/office/powerpoint/2010/main" val="11427817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CFD03A9-B5A6-3447-1EE2-2D6C5D34EF9E}"/>
              </a:ext>
            </a:extLst>
          </p:cNvPr>
          <p:cNvSpPr/>
          <p:nvPr/>
        </p:nvSpPr>
        <p:spPr>
          <a:xfrm>
            <a:off x="404162" y="1718733"/>
            <a:ext cx="5071533" cy="3763164"/>
          </a:xfrm>
          <a:prstGeom prst="rect">
            <a:avLst/>
          </a:prstGeom>
          <a:solidFill>
            <a:srgbClr val="243772"/>
          </a:solidFill>
          <a:ln>
            <a:solidFill>
              <a:srgbClr val="2437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58285E-3F5C-4790-8CD3-1980E235F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162" y="178129"/>
            <a:ext cx="11178238" cy="828634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243772"/>
                </a:solidFill>
                <a:latin typeface="+mn-lt"/>
              </a:rPr>
              <a:t>I-64 Peninsula Widening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015FEEF-DB6B-4780-AA59-3B3A40F5582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29746" y="1363133"/>
            <a:ext cx="2895667" cy="203205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75DEB3-332A-4964-9A60-A5D5416161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3316" y="4044888"/>
            <a:ext cx="2896319" cy="18248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457CE0-2242-482E-9B63-4675CDA1A9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63" y="3173387"/>
            <a:ext cx="3593729" cy="1523721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22" name="300D49B4-2106-4A53-BC6D-9D14E53E0390" descr="300D49B4-2106-4A53-BC6D-9D14E53E0390">
            <a:extLst>
              <a:ext uri="{FF2B5EF4-FFF2-40B4-BE49-F238E27FC236}">
                <a16:creationId xmlns:a16="http://schemas.microsoft.com/office/drawing/2014/main" id="{EE9D1ACF-FE72-43C2-B0D5-FB456B654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5634259" y="3811499"/>
            <a:ext cx="2363679" cy="177275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667463F7-C5F3-4EC6-BCFB-9574F8F2AA58" descr="667463F7-C5F3-4EC6-BCFB-9574F8F2AA58">
            <a:extLst>
              <a:ext uri="{FF2B5EF4-FFF2-40B4-BE49-F238E27FC236}">
                <a16:creationId xmlns:a16="http://schemas.microsoft.com/office/drawing/2014/main" id="{E0810D1B-10B9-4792-8DDA-109AFDF431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66875" y="1363133"/>
            <a:ext cx="1772760" cy="237335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A02CBA-3F57-F4B3-167B-4CFB3B674185}"/>
              </a:ext>
            </a:extLst>
          </p:cNvPr>
          <p:cNvSpPr txBox="1"/>
          <p:nvPr/>
        </p:nvSpPr>
        <p:spPr>
          <a:xfrm>
            <a:off x="745624" y="2100382"/>
            <a:ext cx="5153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Segment 2 completed</a:t>
            </a:r>
          </a:p>
        </p:txBody>
      </p:sp>
    </p:spTree>
    <p:extLst>
      <p:ext uri="{BB962C8B-B14F-4D97-AF65-F5344CB8AC3E}">
        <p14:creationId xmlns:p14="http://schemas.microsoft.com/office/powerpoint/2010/main" val="64011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934" y="3266524"/>
            <a:ext cx="3517900" cy="26400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6533" y="3266524"/>
            <a:ext cx="3897139" cy="26144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5118" y="3024188"/>
            <a:ext cx="3843131" cy="28823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1A39BB-8B0B-9F97-D5E3-A55388081B9A}"/>
              </a:ext>
            </a:extLst>
          </p:cNvPr>
          <p:cNvSpPr txBox="1"/>
          <p:nvPr/>
        </p:nvSpPr>
        <p:spPr>
          <a:xfrm>
            <a:off x="1397530" y="1762757"/>
            <a:ext cx="9707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43772"/>
                </a:solidFill>
              </a:rPr>
              <a:t>Segment 3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EAEADCF-1F89-5CE7-BFD6-8C4C7B00CE2E}"/>
              </a:ext>
            </a:extLst>
          </p:cNvPr>
          <p:cNvSpPr txBox="1">
            <a:spLocks/>
          </p:cNvSpPr>
          <p:nvPr/>
        </p:nvSpPr>
        <p:spPr>
          <a:xfrm>
            <a:off x="412629" y="649172"/>
            <a:ext cx="11178238" cy="82863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>
                <a:solidFill>
                  <a:srgbClr val="243772"/>
                </a:solidFill>
                <a:latin typeface="+mn-lt"/>
              </a:rPr>
              <a:t>I-64 Peninsula Widening</a:t>
            </a:r>
            <a:endParaRPr lang="en-US" sz="4000" b="1" dirty="0">
              <a:solidFill>
                <a:srgbClr val="24377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17526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8285E-3F5C-4790-8CD3-1980E235F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n-US" sz="3200" b="1" dirty="0"/>
            </a:br>
            <a:br>
              <a:rPr lang="en-US" sz="3200" b="1" dirty="0"/>
            </a:br>
            <a:br>
              <a:rPr lang="en-US" sz="3200" b="1" dirty="0"/>
            </a:br>
            <a:endParaRPr lang="en-US" sz="32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3041D0-4608-1C70-2124-A40FA7A627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8AF4CD-5C85-B6A0-8051-79730D6C1DD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68302C-87C3-FB9B-A0CC-7640B46CD2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292366-E931-6592-2813-5E5047B6F278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C5EDEA0B-5311-4F0B-91E3-271A49005E1A" descr="C5EDEA0B-5311-4F0B-91E3-271A49005E1A">
            <a:extLst>
              <a:ext uri="{FF2B5EF4-FFF2-40B4-BE49-F238E27FC236}">
                <a16:creationId xmlns:a16="http://schemas.microsoft.com/office/drawing/2014/main" id="{F506C494-4B26-45B3-B5BB-A5BB96A1C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0704" y="340798"/>
            <a:ext cx="7455397" cy="559154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F39F1008-25D6-42BA-8D58-AD6F91EEE108" descr="F39F1008-25D6-42BA-8D58-AD6F91EEE108">
            <a:extLst>
              <a:ext uri="{FF2B5EF4-FFF2-40B4-BE49-F238E27FC236}">
                <a16:creationId xmlns:a16="http://schemas.microsoft.com/office/drawing/2014/main" id="{7B5696DC-C6B0-4492-A169-7C01014B4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0705" y="340802"/>
            <a:ext cx="7455397" cy="559154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C0DBD057-BB3D-412A-8E05-D3E9E6538304" descr="C0DBD057-BB3D-412A-8E05-D3E9E6538304">
            <a:extLst>
              <a:ext uri="{FF2B5EF4-FFF2-40B4-BE49-F238E27FC236}">
                <a16:creationId xmlns:a16="http://schemas.microsoft.com/office/drawing/2014/main" id="{219DB398-9B16-4CFD-993C-9D2111E50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0705" y="340799"/>
            <a:ext cx="7455398" cy="55915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7830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6083" y="1824094"/>
            <a:ext cx="3362610" cy="42256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694" y="2516523"/>
            <a:ext cx="3033488" cy="22751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AC8AA32B-AE54-481D-546E-CC68D32B7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243772"/>
                </a:solidFill>
                <a:latin typeface="+mn-lt"/>
              </a:rPr>
              <a:t>I-64 Gap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68C50F-F040-D1D5-4CED-70EC18883690}"/>
              </a:ext>
            </a:extLst>
          </p:cNvPr>
          <p:cNvSpPr txBox="1"/>
          <p:nvPr/>
        </p:nvSpPr>
        <p:spPr>
          <a:xfrm>
            <a:off x="6096000" y="1824094"/>
            <a:ext cx="516312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43772"/>
                </a:solidFill>
              </a:rPr>
              <a:t>Widening of I-64 to six lanes Exit 234 west of Williamsburg eastward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24377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43772"/>
                </a:solidFill>
              </a:rPr>
              <a:t>The 29-mile gap lanes remain westward to Bottoms Bridge</a:t>
            </a:r>
          </a:p>
        </p:txBody>
      </p:sp>
    </p:spTree>
    <p:extLst>
      <p:ext uri="{BB962C8B-B14F-4D97-AF65-F5344CB8AC3E}">
        <p14:creationId xmlns:p14="http://schemas.microsoft.com/office/powerpoint/2010/main" val="28695615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7EC42-CAB9-4B87-972C-D75E96F3C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966" y="357067"/>
            <a:ext cx="11538857" cy="732824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243772"/>
                </a:solidFill>
                <a:latin typeface="+mn-lt"/>
              </a:rPr>
              <a:t>I-64 Gap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F6377-6BF0-44F0-9C1F-F89C4A833D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77867" y="1936929"/>
            <a:ext cx="4835610" cy="3777622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  <a:buClr>
                <a:srgbClr val="243772"/>
              </a:buClr>
            </a:pPr>
            <a:r>
              <a:rPr lang="en-US" sz="9600" dirty="0">
                <a:solidFill>
                  <a:srgbClr val="243772"/>
                </a:solidFill>
              </a:rPr>
              <a:t>First 3 phases of I-64 improvements on Peninsula</a:t>
            </a:r>
          </a:p>
          <a:p>
            <a:pPr>
              <a:lnSpc>
                <a:spcPct val="120000"/>
              </a:lnSpc>
              <a:buClr>
                <a:srgbClr val="243772"/>
              </a:buClr>
            </a:pPr>
            <a:r>
              <a:rPr lang="en-US" sz="9600" dirty="0">
                <a:solidFill>
                  <a:srgbClr val="243772"/>
                </a:solidFill>
              </a:rPr>
              <a:t>HRTAC contributed $311 M</a:t>
            </a:r>
          </a:p>
          <a:p>
            <a:pPr>
              <a:lnSpc>
                <a:spcPct val="120000"/>
              </a:lnSpc>
              <a:buClr>
                <a:srgbClr val="243772"/>
              </a:buClr>
            </a:pPr>
            <a:r>
              <a:rPr lang="en-US" sz="9600" dirty="0">
                <a:solidFill>
                  <a:srgbClr val="243772"/>
                </a:solidFill>
              </a:rPr>
              <a:t>29-mile gap from Exit 234 to Exit 205 (9 miles in Hampton Roads)</a:t>
            </a:r>
          </a:p>
          <a:p>
            <a:pPr>
              <a:lnSpc>
                <a:spcPct val="120000"/>
              </a:lnSpc>
              <a:buClr>
                <a:srgbClr val="243772"/>
              </a:buClr>
            </a:pPr>
            <a:r>
              <a:rPr lang="en-US" sz="9600" dirty="0">
                <a:solidFill>
                  <a:srgbClr val="243772"/>
                </a:solidFill>
              </a:rPr>
              <a:t>Total cost of 29-mile gap estimated at just over $750 M</a:t>
            </a:r>
            <a:r>
              <a:rPr lang="en-US" sz="9600" dirty="0">
                <a:solidFill>
                  <a:schemeClr val="tx2"/>
                </a:solidFill>
              </a:rPr>
              <a:t>	</a:t>
            </a:r>
            <a:r>
              <a:rPr lang="en-US" sz="8000" dirty="0">
                <a:solidFill>
                  <a:schemeClr val="tx2"/>
                </a:solidFill>
              </a:rPr>
              <a:t>	</a:t>
            </a:r>
            <a:r>
              <a:rPr lang="en-US" sz="8000" dirty="0"/>
              <a:t>								</a:t>
            </a:r>
          </a:p>
          <a:p>
            <a:pPr marL="114300" indent="0">
              <a:buNone/>
            </a:pPr>
            <a:r>
              <a:rPr lang="en-US" dirty="0"/>
              <a:t>	</a:t>
            </a:r>
          </a:p>
          <a:p>
            <a:pPr marL="114300" indent="0">
              <a:buNone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CF42A6-199F-946D-0CAC-A266163227D0}"/>
              </a:ext>
            </a:extLst>
          </p:cNvPr>
          <p:cNvSpPr txBox="1"/>
          <p:nvPr/>
        </p:nvSpPr>
        <p:spPr>
          <a:xfrm>
            <a:off x="342900" y="1936929"/>
            <a:ext cx="5312227" cy="3888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E5369"/>
                </a:solidFill>
                <a:effectLst/>
                <a:uLnTx/>
                <a:uFillTx/>
                <a:ea typeface="+mn-ea"/>
                <a:cs typeface="+mn-cs"/>
              </a:rPr>
              <a:t>		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43772"/>
                </a:solidFill>
                <a:effectLst/>
                <a:uLnTx/>
                <a:uFillTx/>
                <a:ea typeface="+mn-ea"/>
                <a:cs typeface="+mn-cs"/>
              </a:rPr>
              <a:t>State Budget Year 1: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3772"/>
                </a:solidFill>
                <a:effectLst/>
                <a:uLnTx/>
                <a:uFillTx/>
                <a:ea typeface="+mn-ea"/>
                <a:cs typeface="+mn-cs"/>
              </a:rPr>
              <a:t>			$300 M</a:t>
            </a:r>
          </a:p>
          <a:p>
            <a:pPr marL="11430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3772"/>
                </a:solidFill>
                <a:effectLst/>
                <a:uLnTx/>
                <a:uFillTx/>
                <a:ea typeface="+mn-ea"/>
                <a:cs typeface="+mn-cs"/>
              </a:rPr>
              <a:t>		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43772"/>
                </a:solidFill>
                <a:effectLst/>
                <a:uLnTx/>
                <a:uFillTx/>
                <a:ea typeface="+mn-ea"/>
                <a:cs typeface="+mn-cs"/>
              </a:rPr>
              <a:t>State Budget Year 2: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3772"/>
                </a:solidFill>
                <a:effectLst/>
                <a:uLnTx/>
                <a:uFillTx/>
                <a:ea typeface="+mn-ea"/>
                <a:cs typeface="+mn-cs"/>
              </a:rPr>
              <a:t>			</a:t>
            </a: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243772"/>
                </a:solidFill>
                <a:effectLst/>
                <a:uLnTx/>
                <a:uFillTx/>
                <a:ea typeface="+mn-ea"/>
                <a:cs typeface="+mn-cs"/>
              </a:rPr>
              <a:t>$170 M</a:t>
            </a:r>
          </a:p>
          <a:p>
            <a:pPr marL="11430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3772"/>
                </a:solidFill>
                <a:effectLst/>
                <a:uLnTx/>
                <a:uFillTx/>
                <a:ea typeface="+mn-ea"/>
                <a:cs typeface="+mn-cs"/>
              </a:rPr>
              <a:t>									$470 M</a:t>
            </a:r>
          </a:p>
          <a:p>
            <a:pPr marL="11430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3772"/>
                </a:solidFill>
                <a:effectLst/>
                <a:uLnTx/>
                <a:uFillTx/>
                <a:ea typeface="+mn-ea"/>
                <a:cs typeface="+mn-cs"/>
              </a:rPr>
              <a:t>		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43772"/>
                </a:solidFill>
                <a:effectLst/>
                <a:uLnTx/>
                <a:uFillTx/>
                <a:ea typeface="+mn-ea"/>
                <a:cs typeface="+mn-cs"/>
              </a:rPr>
              <a:t>Federal Funding: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3772"/>
                </a:solidFill>
                <a:effectLst/>
                <a:uLnTx/>
                <a:uFillTx/>
                <a:ea typeface="+mn-ea"/>
                <a:cs typeface="+mn-cs"/>
              </a:rPr>
              <a:t>				</a:t>
            </a: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243772"/>
                </a:solidFill>
                <a:effectLst/>
                <a:uLnTx/>
                <a:uFillTx/>
                <a:ea typeface="+mn-ea"/>
                <a:cs typeface="+mn-cs"/>
              </a:rPr>
              <a:t>$   25 M</a:t>
            </a:r>
          </a:p>
          <a:p>
            <a:pPr marL="11430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3772"/>
                </a:solidFill>
                <a:effectLst/>
                <a:uLnTx/>
                <a:uFillTx/>
                <a:ea typeface="+mn-ea"/>
                <a:cs typeface="+mn-cs"/>
              </a:rPr>
              <a:t>									$ 495 M</a:t>
            </a:r>
          </a:p>
          <a:p>
            <a:pPr marL="11430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3772"/>
                </a:solidFill>
                <a:effectLst/>
                <a:uLnTx/>
                <a:uFillTx/>
                <a:ea typeface="+mn-ea"/>
                <a:cs typeface="+mn-cs"/>
              </a:rPr>
              <a:t>	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43772"/>
                </a:solidFill>
                <a:effectLst/>
                <a:uLnTx/>
                <a:uFillTx/>
                <a:ea typeface="+mn-ea"/>
                <a:cs typeface="+mn-cs"/>
              </a:rPr>
              <a:t>	CVTA	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3772"/>
                </a:solidFill>
                <a:effectLst/>
                <a:uLnTx/>
                <a:uFillTx/>
                <a:ea typeface="+mn-ea"/>
                <a:cs typeface="+mn-cs"/>
              </a:rPr>
              <a:t>					</a:t>
            </a: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243772"/>
                </a:solidFill>
                <a:effectLst/>
                <a:uLnTx/>
                <a:uFillTx/>
                <a:ea typeface="+mn-ea"/>
                <a:cs typeface="+mn-cs"/>
              </a:rPr>
              <a:t>$100 M</a:t>
            </a:r>
          </a:p>
          <a:p>
            <a:pPr marL="11430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3772"/>
                </a:solidFill>
                <a:effectLst/>
                <a:uLnTx/>
                <a:uFillTx/>
                <a:ea typeface="+mn-ea"/>
                <a:cs typeface="+mn-cs"/>
              </a:rPr>
              <a:t>									$595 M</a:t>
            </a:r>
          </a:p>
          <a:p>
            <a:pPr marL="11430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3772"/>
                </a:solidFill>
                <a:effectLst/>
                <a:uLnTx/>
                <a:uFillTx/>
                <a:ea typeface="+mn-ea"/>
                <a:cs typeface="+mn-cs"/>
              </a:rPr>
              <a:t>		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43772"/>
                </a:solidFill>
                <a:effectLst/>
                <a:uLnTx/>
                <a:uFillTx/>
                <a:ea typeface="+mn-ea"/>
                <a:cs typeface="+mn-cs"/>
              </a:rPr>
              <a:t>Smart Scale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3772"/>
                </a:solidFill>
                <a:effectLst/>
                <a:uLnTx/>
                <a:uFillTx/>
                <a:ea typeface="+mn-ea"/>
                <a:cs typeface="+mn-cs"/>
              </a:rPr>
              <a:t>					</a:t>
            </a: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243772"/>
                </a:solidFill>
                <a:effectLst/>
                <a:uLnTx/>
                <a:uFillTx/>
                <a:ea typeface="+mn-ea"/>
                <a:cs typeface="+mn-cs"/>
              </a:rPr>
              <a:t>$161 M</a:t>
            </a:r>
          </a:p>
          <a:p>
            <a:pPr marL="11430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3772"/>
                </a:solidFill>
                <a:effectLst/>
                <a:uLnTx/>
                <a:uFillTx/>
                <a:ea typeface="+mn-ea"/>
                <a:cs typeface="+mn-cs"/>
              </a:rPr>
              <a:t>									$756 M</a:t>
            </a:r>
          </a:p>
        </p:txBody>
      </p:sp>
    </p:spTree>
    <p:extLst>
      <p:ext uri="{BB962C8B-B14F-4D97-AF65-F5344CB8AC3E}">
        <p14:creationId xmlns:p14="http://schemas.microsoft.com/office/powerpoint/2010/main" val="3572338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RTPO_Slide_Deck_Template" id="{798A0DBF-F941-4A9D-BDFF-91F1823FC89D}" vid="{6D2D2A7D-DD9C-47AD-BA7F-74DFB86F9E9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A219A51A6433146B842735697646BBB" ma:contentTypeVersion="3" ma:contentTypeDescription="Create a new document." ma:contentTypeScope="" ma:versionID="81d81609e661ee2976096fa285c56a66">
  <xsd:schema xmlns:xsd="http://www.w3.org/2001/XMLSchema" xmlns:xs="http://www.w3.org/2001/XMLSchema" xmlns:p="http://schemas.microsoft.com/office/2006/metadata/properties" xmlns:ns3="5ee1f151-a316-4001-8519-e2191a30ebba" targetNamespace="http://schemas.microsoft.com/office/2006/metadata/properties" ma:root="true" ma:fieldsID="04f54788433c8eed581298bf3a1d24ec" ns3:_="">
    <xsd:import namespace="5ee1f151-a316-4001-8519-e2191a30ebb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e1f151-a316-4001-8519-e2191a30ebb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D86A23F-C5A0-4729-B7DE-45DAE1AE3CA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ee1f151-a316-4001-8519-e2191a30ebb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FA1ADDE-9997-456B-BEBA-CC495512489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E40EFC2-7048-4FF3-B5CE-49FCE9C1070A}">
  <ds:schemaRefs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dcmitype/"/>
    <ds:schemaRef ds:uri="http://purl.org/dc/elements/1.1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5ee1f151-a316-4001-8519-e2191a30ebb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HRPDC_HRTPO_Slide_Deck_Template (1)</Template>
  <TotalTime>348</TotalTime>
  <Words>832</Words>
  <Application>Microsoft Office PowerPoint</Application>
  <PresentationFormat>Widescreen</PresentationFormat>
  <Paragraphs>125</Paragraphs>
  <Slides>38</Slides>
  <Notes>6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Hampton Roads Transportation Projects Update</vt:lpstr>
      <vt:lpstr>PowerPoint Presentation</vt:lpstr>
      <vt:lpstr>PowerPoint Presentation</vt:lpstr>
      <vt:lpstr>PowerPoint Presentation</vt:lpstr>
      <vt:lpstr>I-64 Peninsula Widening</vt:lpstr>
      <vt:lpstr>PowerPoint Presentation</vt:lpstr>
      <vt:lpstr>   </vt:lpstr>
      <vt:lpstr>I-64 Gap</vt:lpstr>
      <vt:lpstr>I-64 Gap</vt:lpstr>
      <vt:lpstr>Hampton Roads Bridge Tunnel (HRBT) Expansion</vt:lpstr>
      <vt:lpstr>Hampton Roads Bridge Tunnel (HRBT) Expansion</vt:lpstr>
      <vt:lpstr>HRBT Expansion Project</vt:lpstr>
      <vt:lpstr>PowerPoint Presentation</vt:lpstr>
      <vt:lpstr> I-64/I-264 Interchange</vt:lpstr>
      <vt:lpstr>High-Rise Bridge/I-64 Southside Widening</vt:lpstr>
      <vt:lpstr>High-Rise Bridge/I-64 South Side</vt:lpstr>
      <vt:lpstr>PowerPoint Presentation</vt:lpstr>
      <vt:lpstr>PowerPoint Presentation</vt:lpstr>
      <vt:lpstr>Broadband Update</vt:lpstr>
      <vt:lpstr>The Network Ring</vt:lpstr>
      <vt:lpstr>Our Vision</vt:lpstr>
      <vt:lpstr>Spring/Summer 2022</vt:lpstr>
      <vt:lpstr>Fiber Ring Groundbreaking April 6, 2022</vt:lpstr>
      <vt:lpstr>Suffolk, Isle of Wight, Southampton July 14, 2022</vt:lpstr>
      <vt:lpstr>Chesapeake Connects September 15, 2022</vt:lpstr>
      <vt:lpstr>About the Network</vt:lpstr>
      <vt:lpstr>PowerPoint Presentation</vt:lpstr>
      <vt:lpstr>PowerPoint Presentation</vt:lpstr>
      <vt:lpstr>PowerPoint Presentation</vt:lpstr>
      <vt:lpstr>Birthplace of America Trail </vt:lpstr>
      <vt:lpstr>PowerPoint Presentation</vt:lpstr>
      <vt:lpstr>PowerPoint Presentation</vt:lpstr>
      <vt:lpstr>PowerPoint Presentation</vt:lpstr>
      <vt:lpstr>PowerPoint Presentation</vt:lpstr>
      <vt:lpstr>Funding Snapshot</vt:lpstr>
      <vt:lpstr>PowerPoint Presentation</vt:lpstr>
      <vt:lpstr>PowerPoint Presentation</vt:lpstr>
      <vt:lpstr>Connect with us!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Birthplace of America Trail</dc:title>
  <dc:creator>Matthew Klepeisz</dc:creator>
  <cp:lastModifiedBy>Robert A. Crum, Jr.</cp:lastModifiedBy>
  <cp:revision>14</cp:revision>
  <dcterms:created xsi:type="dcterms:W3CDTF">2023-09-13T17:00:50Z</dcterms:created>
  <dcterms:modified xsi:type="dcterms:W3CDTF">2023-12-20T03:05:21Z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0x010100BA219A51A6433146B842735697646BBB</vt:lpwstr>
  </property>
</Properties>
</file>