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8"/>
  </p:notesMasterIdLst>
  <p:sldIdLst>
    <p:sldId id="256" r:id="rId5"/>
    <p:sldId id="259" r:id="rId6"/>
    <p:sldId id="258" r:id="rId7"/>
    <p:sldId id="281" r:id="rId8"/>
    <p:sldId id="284" r:id="rId9"/>
    <p:sldId id="285" r:id="rId10"/>
    <p:sldId id="267" r:id="rId11"/>
    <p:sldId id="261" r:id="rId12"/>
    <p:sldId id="274" r:id="rId13"/>
    <p:sldId id="276" r:id="rId14"/>
    <p:sldId id="278" r:id="rId15"/>
    <p:sldId id="270" r:id="rId16"/>
    <p:sldId id="273" r:id="rId17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5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4"/>
    <p:restoredTop sz="94694"/>
  </p:normalViewPr>
  <p:slideViewPr>
    <p:cSldViewPr>
      <p:cViewPr varScale="1">
        <p:scale>
          <a:sx n="161" d="100"/>
          <a:sy n="161" d="100"/>
        </p:scale>
        <p:origin x="880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33C8-732C-3644-8625-BA98C6C74FF8}" type="datetimeFigureOut">
              <a:rPr lang="en-US" smtClean="0"/>
              <a:t>2/11/25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B3797-E6DE-D74C-81F1-1A6BFB09F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29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7B3797-E6DE-D74C-81F1-1A6BFB09F7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46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1276977c0d_7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" name="Google Shape;134;g31276977c0d_7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459397" y="2150491"/>
            <a:ext cx="3673475" cy="12700"/>
          </a:xfrm>
          <a:custGeom>
            <a:avLst/>
            <a:gdLst/>
            <a:ahLst/>
            <a:cxnLst/>
            <a:rect l="l" t="t" r="r" b="b"/>
            <a:pathLst>
              <a:path w="3673475" h="12700">
                <a:moveTo>
                  <a:pt x="0" y="12318"/>
                </a:moveTo>
                <a:lnTo>
                  <a:pt x="3672928" y="0"/>
                </a:lnTo>
              </a:path>
            </a:pathLst>
          </a:custGeom>
          <a:ln w="28575">
            <a:solidFill>
              <a:srgbClr val="EDFF41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18591" y="951687"/>
            <a:ext cx="7371715" cy="9137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4471C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4471C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4471C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4471C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1_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0063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890" y="203961"/>
            <a:ext cx="8642350" cy="3460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4471C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0095" y="1151216"/>
            <a:ext cx="8075295" cy="3308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www.usaspending.gov/search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spending.gov/search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troller.defense.gov/Portals/45/Documents/defbudget/FY2025/FY2025_Budget_Request_Overview_Book.pdf" TargetMode="External"/><Relationship Id="rId2" Type="http://schemas.openxmlformats.org/officeDocument/2006/relationships/hyperlink" Target="https://www.usaspending.gov/search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jp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9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8591" y="951687"/>
            <a:ext cx="7371715" cy="9137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55" dirty="0">
                <a:solidFill>
                  <a:srgbClr val="FFFFFF"/>
                </a:solidFill>
              </a:rPr>
              <a:t>Hampton</a:t>
            </a:r>
            <a:r>
              <a:rPr sz="3200" spc="-25" dirty="0">
                <a:solidFill>
                  <a:srgbClr val="FFFFFF"/>
                </a:solidFill>
              </a:rPr>
              <a:t> </a:t>
            </a:r>
            <a:r>
              <a:rPr sz="3200" spc="-40" dirty="0">
                <a:solidFill>
                  <a:srgbClr val="FFFFFF"/>
                </a:solidFill>
              </a:rPr>
              <a:t>Roads</a:t>
            </a:r>
            <a:r>
              <a:rPr sz="3200" dirty="0">
                <a:solidFill>
                  <a:srgbClr val="FFFFFF"/>
                </a:solidFill>
              </a:rPr>
              <a:t> Investment</a:t>
            </a:r>
            <a:r>
              <a:rPr sz="3200" spc="-25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Playbook</a:t>
            </a:r>
            <a:endParaRPr sz="3200" dirty="0"/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600" b="0" spc="-35" dirty="0">
                <a:solidFill>
                  <a:srgbClr val="FFFFFF"/>
                </a:solidFill>
                <a:latin typeface="Arial"/>
                <a:cs typeface="Arial"/>
              </a:rPr>
              <a:t>(Phase</a:t>
            </a:r>
            <a:r>
              <a:rPr sz="2600" b="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0" spc="-25" dirty="0">
                <a:solidFill>
                  <a:srgbClr val="FFFFFF"/>
                </a:solidFill>
                <a:latin typeface="Arial"/>
                <a:cs typeface="Arial"/>
              </a:rPr>
              <a:t>I)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894" y="2721101"/>
            <a:ext cx="126936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b="1" dirty="0">
                <a:solidFill>
                  <a:srgbClr val="EDFF41"/>
                </a:solidFill>
                <a:latin typeface="Arial"/>
                <a:cs typeface="Arial"/>
              </a:rPr>
              <a:t>December </a:t>
            </a:r>
            <a:r>
              <a:rPr sz="1200" b="1" spc="-20" dirty="0">
                <a:solidFill>
                  <a:srgbClr val="EDFF41"/>
                </a:solidFill>
                <a:latin typeface="Arial"/>
                <a:cs typeface="Arial"/>
              </a:rPr>
              <a:t>2024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9397" y="2150491"/>
            <a:ext cx="3673475" cy="12700"/>
          </a:xfrm>
          <a:custGeom>
            <a:avLst/>
            <a:gdLst/>
            <a:ahLst/>
            <a:cxnLst/>
            <a:rect l="l" t="t" r="r" b="b"/>
            <a:pathLst>
              <a:path w="3673475" h="12700">
                <a:moveTo>
                  <a:pt x="0" y="12318"/>
                </a:moveTo>
                <a:lnTo>
                  <a:pt x="3672928" y="0"/>
                </a:lnTo>
              </a:path>
            </a:pathLst>
          </a:custGeom>
          <a:ln w="28575">
            <a:solidFill>
              <a:srgbClr val="EDFF41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54772" y="4258347"/>
            <a:ext cx="1593215" cy="8851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6062" y="854710"/>
            <a:ext cx="821563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300" i="1" spc="-10" dirty="0">
                <a:solidFill>
                  <a:srgbClr val="001F5F"/>
                </a:solidFill>
                <a:latin typeface="Arial"/>
                <a:cs typeface="Arial"/>
              </a:rPr>
              <a:t>Investment</a:t>
            </a:r>
            <a:r>
              <a:rPr sz="1300" i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Playbooks</a:t>
            </a:r>
            <a:r>
              <a:rPr sz="1300" i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identify</a:t>
            </a:r>
            <a:r>
              <a:rPr sz="1300" i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needed</a:t>
            </a:r>
            <a:r>
              <a:rPr sz="1300" i="1" spc="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spc="-10" dirty="0">
                <a:solidFill>
                  <a:srgbClr val="001F5F"/>
                </a:solidFill>
                <a:latin typeface="Arial"/>
                <a:cs typeface="Arial"/>
              </a:rPr>
              <a:t>investments</a:t>
            </a:r>
            <a:r>
              <a:rPr sz="1300" i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and match</a:t>
            </a:r>
            <a:r>
              <a:rPr sz="1300" i="1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them</a:t>
            </a:r>
            <a:r>
              <a:rPr sz="1300" i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1300" i="1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federal,</a:t>
            </a:r>
            <a:r>
              <a:rPr sz="1300" i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state,</a:t>
            </a:r>
            <a:r>
              <a:rPr sz="1300" i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1300" i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civic</a:t>
            </a:r>
            <a:r>
              <a:rPr sz="1300" i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sources</a:t>
            </a:r>
            <a:r>
              <a:rPr sz="1300" i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that </a:t>
            </a:r>
            <a:r>
              <a:rPr sz="1300" i="1" spc="-25" dirty="0">
                <a:solidFill>
                  <a:srgbClr val="001F5F"/>
                </a:solidFill>
                <a:latin typeface="Arial"/>
                <a:cs typeface="Arial"/>
              </a:rPr>
              <a:t>can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maximize</a:t>
            </a:r>
            <a:r>
              <a:rPr sz="1300" i="1" spc="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1300" i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cumulative</a:t>
            </a:r>
            <a:r>
              <a:rPr sz="1300" i="1" spc="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local</a:t>
            </a:r>
            <a:r>
              <a:rPr sz="1300" i="1" spc="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effect</a:t>
            </a:r>
            <a:r>
              <a:rPr sz="1300" i="1" spc="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1300" i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1300" i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300" i="1" spc="-10" dirty="0">
                <a:solidFill>
                  <a:srgbClr val="001F5F"/>
                </a:solidFill>
                <a:latin typeface="Arial"/>
                <a:cs typeface="Arial"/>
              </a:rPr>
              <a:t>investments.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3055" y="2299716"/>
            <a:ext cx="2499995" cy="725805"/>
          </a:xfrm>
          <a:prstGeom prst="rect">
            <a:avLst/>
          </a:prstGeom>
          <a:solidFill>
            <a:srgbClr val="EEEEEE"/>
          </a:solidFill>
          <a:ln w="12700">
            <a:solidFill>
              <a:srgbClr val="B7B7B7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5"/>
              </a:spcBef>
            </a:pPr>
            <a:r>
              <a:rPr sz="1400" b="1" dirty="0">
                <a:latin typeface="Arial"/>
                <a:cs typeface="Arial"/>
              </a:rPr>
              <a:t>State</a:t>
            </a:r>
            <a:r>
              <a:rPr sz="1400" b="1" spc="100" dirty="0">
                <a:latin typeface="Arial"/>
                <a:cs typeface="Arial"/>
              </a:rPr>
              <a:t> </a:t>
            </a:r>
            <a:r>
              <a:rPr sz="1400" spc="40" dirty="0">
                <a:latin typeface="Arial"/>
                <a:cs typeface="Arial"/>
              </a:rPr>
              <a:t>funding</a:t>
            </a:r>
            <a:endParaRPr sz="1400" dirty="0">
              <a:latin typeface="Arial"/>
              <a:cs typeface="Arial"/>
            </a:endParaRPr>
          </a:p>
          <a:p>
            <a:pPr marL="103505" marR="97790" indent="-1905" algn="ctr">
              <a:lnSpc>
                <a:spcPct val="100000"/>
              </a:lnSpc>
              <a:spcBef>
                <a:spcPts val="15"/>
              </a:spcBef>
            </a:pPr>
            <a:r>
              <a:rPr sz="1000" i="1" dirty="0">
                <a:latin typeface="Arial"/>
                <a:cs typeface="Arial"/>
              </a:rPr>
              <a:t>Including</a:t>
            </a:r>
            <a:r>
              <a:rPr sz="1000" i="1" spc="13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program</a:t>
            </a:r>
            <a:r>
              <a:rPr sz="1000" i="1" spc="6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and</a:t>
            </a:r>
            <a:r>
              <a:rPr sz="1000" i="1" spc="10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discretionary </a:t>
            </a:r>
            <a:r>
              <a:rPr sz="1000" i="1" dirty="0">
                <a:latin typeface="Arial"/>
                <a:cs typeface="Arial"/>
              </a:rPr>
              <a:t>funds,</a:t>
            </a:r>
            <a:r>
              <a:rPr sz="1000" i="1" spc="3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tax</a:t>
            </a:r>
            <a:r>
              <a:rPr sz="1000" i="1" spc="-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breaks,</a:t>
            </a:r>
            <a:r>
              <a:rPr sz="1000" i="1" spc="3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and</a:t>
            </a:r>
            <a:r>
              <a:rPr sz="1000" i="1" spc="2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more</a:t>
            </a:r>
            <a:r>
              <a:rPr sz="1000" i="1" spc="1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from</a:t>
            </a:r>
            <a:r>
              <a:rPr sz="1000" i="1" spc="-5" dirty="0">
                <a:latin typeface="Arial"/>
                <a:cs typeface="Arial"/>
              </a:rPr>
              <a:t> </a:t>
            </a:r>
            <a:r>
              <a:rPr sz="1000" i="1" spc="-30" dirty="0">
                <a:latin typeface="Arial"/>
                <a:cs typeface="Arial"/>
              </a:rPr>
              <a:t>COVID </a:t>
            </a:r>
            <a:r>
              <a:rPr sz="1000" i="1" dirty="0">
                <a:latin typeface="Arial"/>
                <a:cs typeface="Arial"/>
              </a:rPr>
              <a:t>recovery</a:t>
            </a:r>
            <a:r>
              <a:rPr sz="1000" i="1" spc="3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and</a:t>
            </a:r>
            <a:r>
              <a:rPr sz="1000" i="1" spc="1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legacy</a:t>
            </a:r>
            <a:r>
              <a:rPr sz="1000" i="1" spc="2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programs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3081" y="1421752"/>
            <a:ext cx="2499995" cy="723265"/>
          </a:xfrm>
          <a:prstGeom prst="rect">
            <a:avLst/>
          </a:prstGeom>
          <a:solidFill>
            <a:srgbClr val="EEEEEE"/>
          </a:solidFill>
          <a:ln w="12700">
            <a:solidFill>
              <a:srgbClr val="B7B7B7"/>
            </a:solidFill>
          </a:ln>
        </p:spPr>
        <p:txBody>
          <a:bodyPr vert="horz" wrap="square" lIns="0" tIns="190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0"/>
              </a:spcBef>
            </a:pPr>
            <a:r>
              <a:rPr sz="1400" b="1" dirty="0">
                <a:latin typeface="Arial"/>
                <a:cs typeface="Arial"/>
              </a:rPr>
              <a:t>Federal</a:t>
            </a:r>
            <a:r>
              <a:rPr sz="1400" b="1" spc="145" dirty="0">
                <a:latin typeface="Arial"/>
                <a:cs typeface="Arial"/>
              </a:rPr>
              <a:t> </a:t>
            </a:r>
            <a:r>
              <a:rPr sz="1400" spc="40" dirty="0">
                <a:latin typeface="Arial"/>
                <a:cs typeface="Arial"/>
              </a:rPr>
              <a:t>funding</a:t>
            </a:r>
            <a:endParaRPr sz="1400" dirty="0">
              <a:latin typeface="Arial"/>
              <a:cs typeface="Arial"/>
            </a:endParaRPr>
          </a:p>
          <a:p>
            <a:pPr marL="106680" marR="100330" algn="ctr">
              <a:lnSpc>
                <a:spcPct val="100000"/>
              </a:lnSpc>
              <a:spcBef>
                <a:spcPts val="15"/>
              </a:spcBef>
            </a:pPr>
            <a:r>
              <a:rPr sz="1000" i="1" dirty="0">
                <a:latin typeface="Arial"/>
                <a:cs typeface="Arial"/>
              </a:rPr>
              <a:t>Including</a:t>
            </a:r>
            <a:r>
              <a:rPr sz="1000" i="1" spc="4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influx</a:t>
            </a:r>
            <a:r>
              <a:rPr sz="1000" i="1" spc="1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of</a:t>
            </a:r>
            <a:r>
              <a:rPr sz="1000" i="1" spc="10" dirty="0">
                <a:latin typeface="Arial"/>
                <a:cs typeface="Arial"/>
              </a:rPr>
              <a:t> </a:t>
            </a:r>
            <a:r>
              <a:rPr sz="1000" i="1" spc="-50" dirty="0">
                <a:latin typeface="Arial"/>
                <a:cs typeface="Arial"/>
              </a:rPr>
              <a:t>COVID</a:t>
            </a:r>
            <a:r>
              <a:rPr sz="1000" i="1" spc="3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recovery</a:t>
            </a:r>
            <a:r>
              <a:rPr sz="1000" i="1" spc="30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funds </a:t>
            </a:r>
            <a:r>
              <a:rPr sz="1000" i="1" dirty="0">
                <a:latin typeface="Arial"/>
                <a:cs typeface="Arial"/>
              </a:rPr>
              <a:t>and</a:t>
            </a:r>
            <a:r>
              <a:rPr sz="1000" i="1" spc="5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hundreds</a:t>
            </a:r>
            <a:r>
              <a:rPr sz="1000" i="1" spc="9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of</a:t>
            </a:r>
            <a:r>
              <a:rPr sz="1000" i="1" spc="2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competitive</a:t>
            </a:r>
            <a:r>
              <a:rPr sz="1000" i="1" spc="5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programs </a:t>
            </a:r>
            <a:r>
              <a:rPr sz="1000" i="1" dirty="0">
                <a:latin typeface="Arial"/>
                <a:cs typeface="Arial"/>
              </a:rPr>
              <a:t>and</a:t>
            </a:r>
            <a:r>
              <a:rPr sz="1000" i="1" spc="6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tax</a:t>
            </a:r>
            <a:r>
              <a:rPr sz="1000" i="1" spc="35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cuts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06705" y="3173844"/>
            <a:ext cx="2512695" cy="735965"/>
            <a:chOff x="246646" y="3065411"/>
            <a:chExt cx="2512695" cy="735965"/>
          </a:xfrm>
        </p:grpSpPr>
        <p:sp>
          <p:nvSpPr>
            <p:cNvPr id="6" name="object 6"/>
            <p:cNvSpPr/>
            <p:nvPr/>
          </p:nvSpPr>
          <p:spPr>
            <a:xfrm>
              <a:off x="252996" y="3071761"/>
              <a:ext cx="2499995" cy="723265"/>
            </a:xfrm>
            <a:custGeom>
              <a:avLst/>
              <a:gdLst/>
              <a:ahLst/>
              <a:cxnLst/>
              <a:rect l="l" t="t" r="r" b="b"/>
              <a:pathLst>
                <a:path w="2499995" h="723264">
                  <a:moveTo>
                    <a:pt x="2499614" y="0"/>
                  </a:moveTo>
                  <a:lnTo>
                    <a:pt x="0" y="0"/>
                  </a:lnTo>
                  <a:lnTo>
                    <a:pt x="0" y="722998"/>
                  </a:lnTo>
                  <a:lnTo>
                    <a:pt x="2499614" y="722998"/>
                  </a:lnTo>
                  <a:lnTo>
                    <a:pt x="2499614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252996" y="3071761"/>
              <a:ext cx="2499995" cy="723265"/>
            </a:xfrm>
            <a:custGeom>
              <a:avLst/>
              <a:gdLst/>
              <a:ahLst/>
              <a:cxnLst/>
              <a:rect l="l" t="t" r="r" b="b"/>
              <a:pathLst>
                <a:path w="2499995" h="723264">
                  <a:moveTo>
                    <a:pt x="0" y="722998"/>
                  </a:moveTo>
                  <a:lnTo>
                    <a:pt x="2499614" y="722998"/>
                  </a:lnTo>
                  <a:lnTo>
                    <a:pt x="2499614" y="0"/>
                  </a:lnTo>
                  <a:lnTo>
                    <a:pt x="0" y="0"/>
                  </a:lnTo>
                  <a:lnTo>
                    <a:pt x="0" y="722998"/>
                  </a:lnTo>
                  <a:close/>
                </a:path>
              </a:pathLst>
            </a:custGeom>
            <a:ln w="12700">
              <a:solidFill>
                <a:srgbClr val="B7B7B7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19405" y="3187040"/>
            <a:ext cx="2493645" cy="699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Private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spc="40" dirty="0">
                <a:latin typeface="Arial"/>
                <a:cs typeface="Arial"/>
              </a:rPr>
              <a:t>funding</a:t>
            </a:r>
            <a:endParaRPr sz="1400" dirty="0">
              <a:latin typeface="Arial"/>
              <a:cs typeface="Arial"/>
            </a:endParaRPr>
          </a:p>
          <a:p>
            <a:pPr marL="104775" marR="107314" indent="1905" algn="ctr">
              <a:lnSpc>
                <a:spcPct val="100000"/>
              </a:lnSpc>
              <a:spcBef>
                <a:spcPts val="20"/>
              </a:spcBef>
            </a:pPr>
            <a:r>
              <a:rPr sz="1000" i="1" dirty="0">
                <a:latin typeface="Arial"/>
                <a:cs typeface="Arial"/>
              </a:rPr>
              <a:t>Including</a:t>
            </a:r>
            <a:r>
              <a:rPr sz="1000" i="1" spc="13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both</a:t>
            </a:r>
            <a:r>
              <a:rPr sz="1000" i="1" spc="7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local</a:t>
            </a:r>
            <a:r>
              <a:rPr sz="1000" i="1" spc="8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and</a:t>
            </a:r>
            <a:r>
              <a:rPr sz="1000" i="1" spc="9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outside investors</a:t>
            </a:r>
            <a:r>
              <a:rPr sz="1000" i="1" spc="2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providing</a:t>
            </a:r>
            <a:r>
              <a:rPr sz="1000" i="1" spc="2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a</a:t>
            </a:r>
            <a:r>
              <a:rPr sz="1000" i="1" spc="3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variety</a:t>
            </a:r>
            <a:r>
              <a:rPr sz="1000" i="1" spc="1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of</a:t>
            </a:r>
            <a:r>
              <a:rPr sz="1000" i="1" spc="3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debt</a:t>
            </a:r>
            <a:r>
              <a:rPr sz="1000" i="1" spc="45" dirty="0">
                <a:latin typeface="Arial"/>
                <a:cs typeface="Arial"/>
              </a:rPr>
              <a:t> </a:t>
            </a:r>
            <a:r>
              <a:rPr sz="1000" i="1" spc="-25" dirty="0">
                <a:latin typeface="Arial"/>
                <a:cs typeface="Arial"/>
              </a:rPr>
              <a:t>and </a:t>
            </a:r>
            <a:r>
              <a:rPr sz="1000" i="1" dirty="0">
                <a:latin typeface="Arial"/>
                <a:cs typeface="Arial"/>
              </a:rPr>
              <a:t>equity</a:t>
            </a:r>
            <a:r>
              <a:rPr sz="1000" i="1" spc="7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to</a:t>
            </a:r>
            <a:r>
              <a:rPr sz="1000" i="1" spc="6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local</a:t>
            </a:r>
            <a:r>
              <a:rPr sz="1000" i="1" spc="4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projects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3055" y="4058285"/>
            <a:ext cx="2499995" cy="723265"/>
          </a:xfrm>
          <a:prstGeom prst="rect">
            <a:avLst/>
          </a:prstGeom>
          <a:solidFill>
            <a:srgbClr val="EEEEEE"/>
          </a:solidFill>
          <a:ln w="12700">
            <a:solidFill>
              <a:srgbClr val="B7B7B7"/>
            </a:solidFill>
          </a:ln>
        </p:spPr>
        <p:txBody>
          <a:bodyPr vert="horz" wrap="square" lIns="0" tIns="965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60"/>
              </a:spcBef>
            </a:pPr>
            <a:r>
              <a:rPr sz="1400" b="1" dirty="0">
                <a:latin typeface="Arial"/>
                <a:cs typeface="Arial"/>
              </a:rPr>
              <a:t>Philanthropic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spc="40" dirty="0">
                <a:latin typeface="Arial"/>
                <a:cs typeface="Arial"/>
              </a:rPr>
              <a:t>funding</a:t>
            </a:r>
            <a:endParaRPr sz="1400" dirty="0">
              <a:latin typeface="Arial"/>
              <a:cs typeface="Arial"/>
            </a:endParaRPr>
          </a:p>
          <a:p>
            <a:pPr marL="125095" marR="120014" algn="ctr">
              <a:lnSpc>
                <a:spcPct val="100000"/>
              </a:lnSpc>
              <a:spcBef>
                <a:spcPts val="15"/>
              </a:spcBef>
            </a:pPr>
            <a:r>
              <a:rPr sz="1000" i="1" dirty="0">
                <a:latin typeface="Arial"/>
                <a:cs typeface="Arial"/>
              </a:rPr>
              <a:t>Including</a:t>
            </a:r>
            <a:r>
              <a:rPr sz="1000" i="1" spc="13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grants</a:t>
            </a:r>
            <a:r>
              <a:rPr sz="1000" i="1" spc="9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and</a:t>
            </a:r>
            <a:r>
              <a:rPr sz="1000" i="1" spc="10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low-cost</a:t>
            </a:r>
            <a:r>
              <a:rPr sz="1000" i="1" spc="6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debt</a:t>
            </a:r>
            <a:r>
              <a:rPr sz="1000" i="1" spc="90" dirty="0">
                <a:latin typeface="Arial"/>
                <a:cs typeface="Arial"/>
              </a:rPr>
              <a:t> </a:t>
            </a:r>
            <a:r>
              <a:rPr sz="1000" i="1" spc="-25" dirty="0">
                <a:latin typeface="Arial"/>
                <a:cs typeface="Arial"/>
              </a:rPr>
              <a:t>and </a:t>
            </a:r>
            <a:r>
              <a:rPr sz="1000" i="1" dirty="0">
                <a:latin typeface="Arial"/>
                <a:cs typeface="Arial"/>
              </a:rPr>
              <a:t>equity</a:t>
            </a:r>
            <a:r>
              <a:rPr sz="1000" i="1" spc="-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invested</a:t>
            </a:r>
            <a:r>
              <a:rPr sz="1000" i="1" spc="-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in</a:t>
            </a:r>
            <a:r>
              <a:rPr sz="1000" i="1" spc="-1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the</a:t>
            </a:r>
            <a:r>
              <a:rPr sz="1000" i="1" spc="-1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community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63365" y="1447800"/>
            <a:ext cx="1956435" cy="895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4471C4"/>
                </a:solidFill>
                <a:latin typeface="Arial"/>
                <a:cs typeface="Arial"/>
              </a:rPr>
              <a:t>Investment</a:t>
            </a:r>
            <a:r>
              <a:rPr sz="1500" b="1" spc="105" dirty="0">
                <a:solidFill>
                  <a:srgbClr val="4471C4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4471C4"/>
                </a:solidFill>
                <a:latin typeface="Arial"/>
                <a:cs typeface="Arial"/>
              </a:rPr>
              <a:t>Playbook </a:t>
            </a:r>
            <a:r>
              <a:rPr sz="1400" i="1" dirty="0">
                <a:latin typeface="Arial"/>
                <a:cs typeface="Arial"/>
              </a:rPr>
              <a:t>Identifies</a:t>
            </a:r>
            <a:r>
              <a:rPr sz="1400" i="1" spc="40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local</a:t>
            </a:r>
            <a:r>
              <a:rPr sz="1400" i="1" spc="80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priorities </a:t>
            </a:r>
            <a:r>
              <a:rPr sz="1400" i="1" dirty="0">
                <a:latin typeface="Arial"/>
                <a:cs typeface="Arial"/>
              </a:rPr>
              <a:t>and</a:t>
            </a:r>
            <a:r>
              <a:rPr sz="1400" i="1" spc="9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matches</a:t>
            </a:r>
            <a:r>
              <a:rPr sz="1400" i="1" spc="65" dirty="0">
                <a:latin typeface="Arial"/>
                <a:cs typeface="Arial"/>
              </a:rPr>
              <a:t> </a:t>
            </a:r>
            <a:r>
              <a:rPr sz="1400" i="1" spc="-10" dirty="0">
                <a:latin typeface="Arial"/>
                <a:cs typeface="Arial"/>
              </a:rPr>
              <a:t>federal sources</a:t>
            </a:r>
            <a:r>
              <a:rPr sz="1400" i="1" spc="2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to</a:t>
            </a:r>
            <a:r>
              <a:rPr sz="1400" i="1" spc="95" dirty="0">
                <a:latin typeface="Arial"/>
                <a:cs typeface="Arial"/>
              </a:rPr>
              <a:t> </a:t>
            </a:r>
            <a:r>
              <a:rPr sz="1400" i="1" dirty="0">
                <a:latin typeface="Arial"/>
                <a:cs typeface="Arial"/>
              </a:rPr>
              <a:t>local</a:t>
            </a:r>
            <a:r>
              <a:rPr sz="1400" i="1" spc="75" dirty="0">
                <a:latin typeface="Arial"/>
                <a:cs typeface="Arial"/>
              </a:rPr>
              <a:t> </a:t>
            </a:r>
            <a:r>
              <a:rPr sz="1400" i="1" spc="-20" dirty="0">
                <a:latin typeface="Arial"/>
                <a:cs typeface="Arial"/>
              </a:rPr>
              <a:t>uses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745994" y="1666874"/>
            <a:ext cx="1678305" cy="2651760"/>
          </a:xfrm>
          <a:custGeom>
            <a:avLst/>
            <a:gdLst/>
            <a:ahLst/>
            <a:cxnLst/>
            <a:rect l="l" t="t" r="r" b="b"/>
            <a:pathLst>
              <a:path w="1678304" h="2651760">
                <a:moveTo>
                  <a:pt x="1678178" y="1052322"/>
                </a:moveTo>
                <a:lnTo>
                  <a:pt x="1639773" y="1064133"/>
                </a:lnTo>
                <a:lnTo>
                  <a:pt x="1636268" y="1057910"/>
                </a:lnTo>
                <a:lnTo>
                  <a:pt x="1636217" y="1065225"/>
                </a:lnTo>
                <a:lnTo>
                  <a:pt x="1623961" y="1068984"/>
                </a:lnTo>
                <a:lnTo>
                  <a:pt x="1607566" y="1057910"/>
                </a:lnTo>
                <a:lnTo>
                  <a:pt x="1614462" y="1071905"/>
                </a:lnTo>
                <a:lnTo>
                  <a:pt x="1608683" y="1073683"/>
                </a:lnTo>
                <a:lnTo>
                  <a:pt x="1608455" y="1073658"/>
                </a:lnTo>
                <a:lnTo>
                  <a:pt x="11938" y="0"/>
                </a:lnTo>
                <a:lnTo>
                  <a:pt x="1270" y="15875"/>
                </a:lnTo>
                <a:lnTo>
                  <a:pt x="1590446" y="1084516"/>
                </a:lnTo>
                <a:lnTo>
                  <a:pt x="7874" y="877697"/>
                </a:lnTo>
                <a:lnTo>
                  <a:pt x="5334" y="896620"/>
                </a:lnTo>
                <a:lnTo>
                  <a:pt x="1591995" y="1103947"/>
                </a:lnTo>
                <a:lnTo>
                  <a:pt x="2921" y="1757553"/>
                </a:lnTo>
                <a:lnTo>
                  <a:pt x="10287" y="1775206"/>
                </a:lnTo>
                <a:lnTo>
                  <a:pt x="1586014" y="1127048"/>
                </a:lnTo>
                <a:lnTo>
                  <a:pt x="0" y="2637574"/>
                </a:lnTo>
                <a:lnTo>
                  <a:pt x="13208" y="2651379"/>
                </a:lnTo>
                <a:lnTo>
                  <a:pt x="1612176" y="1128445"/>
                </a:lnTo>
                <a:lnTo>
                  <a:pt x="1622450" y="1124877"/>
                </a:lnTo>
                <a:lnTo>
                  <a:pt x="1625727" y="1125308"/>
                </a:lnTo>
                <a:lnTo>
                  <a:pt x="1622171" y="1143000"/>
                </a:lnTo>
                <a:lnTo>
                  <a:pt x="1636407" y="1126693"/>
                </a:lnTo>
                <a:lnTo>
                  <a:pt x="1648612" y="1128268"/>
                </a:lnTo>
                <a:lnTo>
                  <a:pt x="1649349" y="1132459"/>
                </a:lnTo>
                <a:lnTo>
                  <a:pt x="1650746" y="1128547"/>
                </a:lnTo>
                <a:lnTo>
                  <a:pt x="1678178" y="1132078"/>
                </a:lnTo>
                <a:lnTo>
                  <a:pt x="1666621" y="1111631"/>
                </a:lnTo>
                <a:lnTo>
                  <a:pt x="1665630" y="1109891"/>
                </a:lnTo>
                <a:lnTo>
                  <a:pt x="1669757" y="1108456"/>
                </a:lnTo>
                <a:lnTo>
                  <a:pt x="1678178" y="1105535"/>
                </a:lnTo>
                <a:lnTo>
                  <a:pt x="1663509" y="1095654"/>
                </a:lnTo>
                <a:lnTo>
                  <a:pt x="1669072" y="1089279"/>
                </a:lnTo>
                <a:lnTo>
                  <a:pt x="1678178" y="1078865"/>
                </a:lnTo>
                <a:lnTo>
                  <a:pt x="1668868" y="1078179"/>
                </a:lnTo>
                <a:lnTo>
                  <a:pt x="1678178" y="1052322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2" name="object 12"/>
          <p:cNvGrpSpPr/>
          <p:nvPr/>
        </p:nvGrpSpPr>
        <p:grpSpPr>
          <a:xfrm>
            <a:off x="6400800" y="1936686"/>
            <a:ext cx="2375535" cy="1466850"/>
            <a:chOff x="6570027" y="1936686"/>
            <a:chExt cx="2375535" cy="1466850"/>
          </a:xfrm>
        </p:grpSpPr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98539" y="2005918"/>
              <a:ext cx="2318004" cy="1368852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584315" y="1950973"/>
              <a:ext cx="2346960" cy="1438275"/>
            </a:xfrm>
            <a:custGeom>
              <a:avLst/>
              <a:gdLst/>
              <a:ahLst/>
              <a:cxnLst/>
              <a:rect l="l" t="t" r="r" b="b"/>
              <a:pathLst>
                <a:path w="2346959" h="1438275">
                  <a:moveTo>
                    <a:pt x="0" y="1438148"/>
                  </a:moveTo>
                  <a:lnTo>
                    <a:pt x="2346579" y="1438148"/>
                  </a:lnTo>
                  <a:lnTo>
                    <a:pt x="2346579" y="0"/>
                  </a:lnTo>
                  <a:lnTo>
                    <a:pt x="0" y="0"/>
                  </a:lnTo>
                  <a:lnTo>
                    <a:pt x="0" y="1438148"/>
                  </a:lnTo>
                  <a:close/>
                </a:path>
              </a:pathLst>
            </a:custGeom>
            <a:ln w="28575">
              <a:solidFill>
                <a:srgbClr val="666666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945382" y="3324225"/>
            <a:ext cx="2030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dirty="0">
                <a:latin typeface="Arial"/>
                <a:cs typeface="Arial"/>
              </a:rPr>
              <a:t>Includes</a:t>
            </a:r>
            <a:r>
              <a:rPr sz="1400" i="1" spc="-15" dirty="0">
                <a:latin typeface="Arial"/>
                <a:cs typeface="Arial"/>
              </a:rPr>
              <a:t> </a:t>
            </a:r>
            <a:r>
              <a:rPr sz="1400" i="1" spc="50" dirty="0">
                <a:latin typeface="Arial"/>
                <a:cs typeface="Arial"/>
              </a:rPr>
              <a:t>local</a:t>
            </a:r>
            <a:r>
              <a:rPr sz="1400" i="1" dirty="0">
                <a:latin typeface="Arial"/>
                <a:cs typeface="Arial"/>
              </a:rPr>
              <a:t> projects</a:t>
            </a:r>
            <a:r>
              <a:rPr sz="1400" i="1" spc="-20" dirty="0">
                <a:latin typeface="Arial"/>
                <a:cs typeface="Arial"/>
              </a:rPr>
              <a:t> </a:t>
            </a:r>
            <a:r>
              <a:rPr sz="1400" i="1" spc="-25" dirty="0">
                <a:latin typeface="Arial"/>
                <a:cs typeface="Arial"/>
              </a:rPr>
              <a:t>in: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45382" y="3592880"/>
            <a:ext cx="2530475" cy="11303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28600" indent="-215900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228600" algn="l"/>
              </a:tabLst>
            </a:pPr>
            <a:r>
              <a:rPr sz="1200" b="1" i="1" spc="-10" dirty="0">
                <a:latin typeface="Arial"/>
                <a:cs typeface="Arial"/>
              </a:rPr>
              <a:t>Innovation</a:t>
            </a:r>
            <a:endParaRPr sz="1200" dirty="0">
              <a:latin typeface="Arial"/>
              <a:cs typeface="Arial"/>
            </a:endParaRPr>
          </a:p>
          <a:p>
            <a:pPr marL="228600" indent="-21590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228600" algn="l"/>
              </a:tabLst>
            </a:pPr>
            <a:r>
              <a:rPr sz="1200" b="1" i="1" spc="-10" dirty="0">
                <a:latin typeface="Arial"/>
                <a:cs typeface="Arial"/>
              </a:rPr>
              <a:t>Workforce Development</a:t>
            </a:r>
            <a:endParaRPr sz="1200" dirty="0">
              <a:latin typeface="Arial"/>
              <a:cs typeface="Arial"/>
            </a:endParaRPr>
          </a:p>
          <a:p>
            <a:pPr marL="228600" indent="-21590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228600" algn="l"/>
              </a:tabLst>
            </a:pPr>
            <a:r>
              <a:rPr sz="1200" b="1" i="1" spc="-65" dirty="0">
                <a:latin typeface="Arial"/>
                <a:cs typeface="Arial"/>
              </a:rPr>
              <a:t>Business</a:t>
            </a:r>
            <a:r>
              <a:rPr sz="1200" b="1" i="1" spc="-40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Attraction</a:t>
            </a:r>
            <a:r>
              <a:rPr sz="1200" b="1" i="1" spc="-2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&amp;</a:t>
            </a:r>
            <a:r>
              <a:rPr sz="1200" b="1" i="1" spc="-25" dirty="0">
                <a:latin typeface="Arial"/>
                <a:cs typeface="Arial"/>
              </a:rPr>
              <a:t> Expansion</a:t>
            </a:r>
            <a:endParaRPr sz="1200" dirty="0">
              <a:latin typeface="Arial"/>
              <a:cs typeface="Arial"/>
            </a:endParaRPr>
          </a:p>
          <a:p>
            <a:pPr marL="228600" indent="-21590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228600" algn="l"/>
              </a:tabLst>
            </a:pPr>
            <a:r>
              <a:rPr sz="1200" b="1" i="1" spc="-35" dirty="0">
                <a:latin typeface="Arial"/>
                <a:cs typeface="Arial"/>
              </a:rPr>
              <a:t>Energy</a:t>
            </a:r>
            <a:r>
              <a:rPr sz="1200" b="1" i="1" spc="-4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Infrastructure</a:t>
            </a:r>
            <a:endParaRPr sz="1200" dirty="0">
              <a:latin typeface="Arial"/>
              <a:cs typeface="Arial"/>
            </a:endParaRPr>
          </a:p>
          <a:p>
            <a:pPr marL="228600" indent="-21590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228600" algn="l"/>
              </a:tabLst>
            </a:pPr>
            <a:r>
              <a:rPr sz="1200" b="1" i="1" dirty="0">
                <a:latin typeface="Arial"/>
                <a:cs typeface="Arial"/>
              </a:rPr>
              <a:t>Land</a:t>
            </a:r>
            <a:r>
              <a:rPr sz="1200" b="1" i="1" spc="-2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Management</a:t>
            </a:r>
            <a:r>
              <a:rPr sz="1200" b="1" i="1" spc="-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&amp;</a:t>
            </a:r>
            <a:r>
              <a:rPr sz="1200" b="1" i="1" spc="-35" dirty="0">
                <a:latin typeface="Arial"/>
                <a:cs typeface="Arial"/>
              </a:rPr>
              <a:t> </a:t>
            </a:r>
            <a:r>
              <a:rPr sz="1200" b="1" i="1" spc="-25" dirty="0">
                <a:latin typeface="Arial"/>
                <a:cs typeface="Arial"/>
              </a:rPr>
              <a:t>Use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852661" y="4874767"/>
            <a:ext cx="1600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solidFill>
                  <a:srgbClr val="083B92"/>
                </a:solidFill>
                <a:latin typeface="Arial"/>
                <a:cs typeface="Arial"/>
              </a:rPr>
              <a:t>21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5486400" y="2545397"/>
            <a:ext cx="857885" cy="249554"/>
            <a:chOff x="5614098" y="2545397"/>
            <a:chExt cx="857885" cy="249554"/>
          </a:xfrm>
        </p:grpSpPr>
        <p:sp>
          <p:nvSpPr>
            <p:cNvPr id="19" name="object 19"/>
            <p:cNvSpPr/>
            <p:nvPr/>
          </p:nvSpPr>
          <p:spPr>
            <a:xfrm>
              <a:off x="5618860" y="2550160"/>
              <a:ext cx="848360" cy="240029"/>
            </a:xfrm>
            <a:custGeom>
              <a:avLst/>
              <a:gdLst/>
              <a:ahLst/>
              <a:cxnLst/>
              <a:rect l="l" t="t" r="r" b="b"/>
              <a:pathLst>
                <a:path w="848360" h="240030">
                  <a:moveTo>
                    <a:pt x="728472" y="0"/>
                  </a:moveTo>
                  <a:lnTo>
                    <a:pt x="728472" y="59943"/>
                  </a:lnTo>
                  <a:lnTo>
                    <a:pt x="0" y="59943"/>
                  </a:lnTo>
                  <a:lnTo>
                    <a:pt x="0" y="179704"/>
                  </a:lnTo>
                  <a:lnTo>
                    <a:pt x="728472" y="179704"/>
                  </a:lnTo>
                  <a:lnTo>
                    <a:pt x="728472" y="239648"/>
                  </a:lnTo>
                  <a:lnTo>
                    <a:pt x="848360" y="119887"/>
                  </a:lnTo>
                  <a:lnTo>
                    <a:pt x="728472" y="0"/>
                  </a:lnTo>
                  <a:close/>
                </a:path>
              </a:pathLst>
            </a:custGeom>
            <a:solidFill>
              <a:srgbClr val="CFE1F3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0" name="object 20"/>
            <p:cNvSpPr/>
            <p:nvPr/>
          </p:nvSpPr>
          <p:spPr>
            <a:xfrm>
              <a:off x="5618860" y="2550160"/>
              <a:ext cx="848360" cy="240029"/>
            </a:xfrm>
            <a:custGeom>
              <a:avLst/>
              <a:gdLst/>
              <a:ahLst/>
              <a:cxnLst/>
              <a:rect l="l" t="t" r="r" b="b"/>
              <a:pathLst>
                <a:path w="848360" h="240030">
                  <a:moveTo>
                    <a:pt x="0" y="59943"/>
                  </a:moveTo>
                  <a:lnTo>
                    <a:pt x="728472" y="59943"/>
                  </a:lnTo>
                  <a:lnTo>
                    <a:pt x="728472" y="0"/>
                  </a:lnTo>
                  <a:lnTo>
                    <a:pt x="848360" y="119887"/>
                  </a:lnTo>
                  <a:lnTo>
                    <a:pt x="728472" y="239648"/>
                  </a:lnTo>
                  <a:lnTo>
                    <a:pt x="728472" y="179704"/>
                  </a:lnTo>
                  <a:lnTo>
                    <a:pt x="0" y="179704"/>
                  </a:lnTo>
                  <a:lnTo>
                    <a:pt x="0" y="59943"/>
                  </a:lnTo>
                  <a:close/>
                </a:path>
              </a:pathLst>
            </a:custGeom>
            <a:ln w="9525">
              <a:solidFill>
                <a:srgbClr val="CFE1F3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21" name="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31054" y="2419350"/>
            <a:ext cx="685495" cy="685419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55880" y="4978400"/>
            <a:ext cx="142049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b="1" spc="-10" dirty="0">
                <a:latin typeface="Arial"/>
                <a:cs typeface="Arial"/>
              </a:rPr>
              <a:t>Source:</a:t>
            </a:r>
            <a:r>
              <a:rPr sz="700" b="1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6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New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Localism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spc="-20" dirty="0">
                <a:latin typeface="Arial"/>
                <a:cs typeface="Arial"/>
              </a:rPr>
              <a:t>(2024).</a:t>
            </a:r>
            <a:endParaRPr sz="700" dirty="0">
              <a:latin typeface="Arial"/>
              <a:cs typeface="Arial"/>
            </a:endParaRPr>
          </a:p>
        </p:txBody>
      </p:sp>
      <p:pic>
        <p:nvPicPr>
          <p:cNvPr id="24" name="object 2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135347" y="4861441"/>
            <a:ext cx="545147" cy="181799"/>
          </a:xfrm>
          <a:prstGeom prst="rect">
            <a:avLst/>
          </a:prstGeom>
        </p:spPr>
      </p:pic>
      <p:sp>
        <p:nvSpPr>
          <p:cNvPr id="25" name="object 12">
            <a:extLst>
              <a:ext uri="{FF2B5EF4-FFF2-40B4-BE49-F238E27FC236}">
                <a16:creationId xmlns:a16="http://schemas.microsoft.com/office/drawing/2014/main" id="{49A1038E-9C25-4472-BB4B-34E88C041047}"/>
              </a:ext>
            </a:extLst>
          </p:cNvPr>
          <p:cNvSpPr/>
          <p:nvPr/>
        </p:nvSpPr>
        <p:spPr>
          <a:xfrm>
            <a:off x="0" y="0"/>
            <a:ext cx="9128760" cy="735965"/>
          </a:xfrm>
          <a:custGeom>
            <a:avLst/>
            <a:gdLst/>
            <a:ahLst/>
            <a:cxnLst/>
            <a:rect l="l" t="t" r="r" b="b"/>
            <a:pathLst>
              <a:path w="9128760" h="735965">
                <a:moveTo>
                  <a:pt x="0" y="735964"/>
                </a:moveTo>
                <a:lnTo>
                  <a:pt x="9128225" y="735964"/>
                </a:lnTo>
                <a:lnTo>
                  <a:pt x="9128225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13">
            <a:extLst>
              <a:ext uri="{FF2B5EF4-FFF2-40B4-BE49-F238E27FC236}">
                <a16:creationId xmlns:a16="http://schemas.microsoft.com/office/drawing/2014/main" id="{68E4535C-4B49-0FEB-C6D1-C288FF6FE592}"/>
              </a:ext>
            </a:extLst>
          </p:cNvPr>
          <p:cNvSpPr txBox="1"/>
          <p:nvPr/>
        </p:nvSpPr>
        <p:spPr>
          <a:xfrm>
            <a:off x="228600" y="203961"/>
            <a:ext cx="867857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800" b="1" dirty="0">
                <a:solidFill>
                  <a:srgbClr val="001F5F"/>
                </a:solidFill>
                <a:latin typeface="Arial"/>
                <a:cs typeface="Arial"/>
              </a:rPr>
              <a:t>Hampton</a:t>
            </a:r>
            <a:r>
              <a:rPr lang="en-US" sz="18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1F5F"/>
                </a:solidFill>
                <a:latin typeface="Arial"/>
                <a:cs typeface="Arial"/>
              </a:rPr>
              <a:t>Roads Investment Playbook | </a:t>
            </a:r>
            <a:r>
              <a:rPr lang="en-US" b="1" spc="-10" dirty="0">
                <a:solidFill>
                  <a:srgbClr val="4471C4"/>
                </a:solidFill>
                <a:latin typeface="Arial"/>
                <a:cs typeface="Arial"/>
              </a:rPr>
              <a:t>What’s Next?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55" dirty="0">
                <a:solidFill>
                  <a:srgbClr val="FFFFFF"/>
                </a:solidFill>
              </a:rPr>
              <a:t>Hampton</a:t>
            </a:r>
            <a:r>
              <a:rPr sz="3200" spc="-25" dirty="0">
                <a:solidFill>
                  <a:srgbClr val="FFFFFF"/>
                </a:solidFill>
              </a:rPr>
              <a:t> </a:t>
            </a:r>
            <a:r>
              <a:rPr sz="3200" spc="-40" dirty="0">
                <a:solidFill>
                  <a:srgbClr val="FFFFFF"/>
                </a:solidFill>
              </a:rPr>
              <a:t>Roads</a:t>
            </a:r>
            <a:r>
              <a:rPr sz="3200" dirty="0">
                <a:solidFill>
                  <a:srgbClr val="FFFFFF"/>
                </a:solidFill>
              </a:rPr>
              <a:t> Investment</a:t>
            </a:r>
            <a:r>
              <a:rPr sz="3200" spc="-25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Playbook</a:t>
            </a:r>
            <a:endParaRPr sz="3200" dirty="0"/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2600" b="0" spc="-35" dirty="0">
                <a:solidFill>
                  <a:srgbClr val="FFFFFF"/>
                </a:solidFill>
                <a:latin typeface="Arial"/>
                <a:cs typeface="Arial"/>
              </a:rPr>
              <a:t>(Phase</a:t>
            </a:r>
            <a:r>
              <a:rPr sz="2600" b="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0" spc="-25" dirty="0">
                <a:solidFill>
                  <a:srgbClr val="FFFFFF"/>
                </a:solidFill>
                <a:latin typeface="Arial"/>
                <a:cs typeface="Arial"/>
              </a:rPr>
              <a:t>I)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5894" y="2329433"/>
            <a:ext cx="1269365" cy="600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EDFF41"/>
                </a:solidFill>
                <a:latin typeface="Arial"/>
                <a:cs typeface="Arial"/>
              </a:rPr>
              <a:t>Thank</a:t>
            </a:r>
            <a:r>
              <a:rPr sz="1200" b="1" spc="-55" dirty="0">
                <a:solidFill>
                  <a:srgbClr val="EDFF41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EDFF41"/>
                </a:solidFill>
                <a:latin typeface="Arial"/>
                <a:cs typeface="Arial"/>
              </a:rPr>
              <a:t>you!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1200" b="1" dirty="0">
                <a:solidFill>
                  <a:srgbClr val="EDFF41"/>
                </a:solidFill>
                <a:latin typeface="Arial"/>
                <a:cs typeface="Arial"/>
              </a:rPr>
              <a:t>December </a:t>
            </a:r>
            <a:r>
              <a:rPr sz="1200" b="1" spc="-20" dirty="0">
                <a:solidFill>
                  <a:srgbClr val="EDFF41"/>
                </a:solidFill>
                <a:latin typeface="Arial"/>
                <a:cs typeface="Arial"/>
              </a:rPr>
              <a:t>2024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92289" y="1464373"/>
          <a:ext cx="3227070" cy="2987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75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5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9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35" dirty="0">
                          <a:latin typeface="Arial"/>
                          <a:cs typeface="Arial"/>
                        </a:rPr>
                        <a:t>EV</a:t>
                      </a:r>
                      <a:r>
                        <a:rPr sz="8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Charging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latin typeface="Arial"/>
                          <a:cs typeface="Arial"/>
                        </a:rPr>
                        <a:t>Infrastructure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31445" marR="123825" algn="ctr">
                        <a:lnSpc>
                          <a:spcPct val="2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Electric</a:t>
                      </a:r>
                      <a:r>
                        <a:rPr sz="8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Vehicles Batteries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CFE1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0335" marR="134620" indent="33020">
                        <a:lnSpc>
                          <a:spcPct val="2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Nuclear</a:t>
                      </a:r>
                      <a:r>
                        <a:rPr sz="800" b="1" spc="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Power </a:t>
                      </a:r>
                      <a:r>
                        <a:rPr sz="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Grid</a:t>
                      </a:r>
                      <a:r>
                        <a:rPr sz="8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Microgrid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723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EA8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0A52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227329" marR="128905" indent="-91440">
                        <a:lnSpc>
                          <a:spcPct val="200000"/>
                        </a:lnSpc>
                      </a:pPr>
                      <a:r>
                        <a:rPr sz="800" b="1" spc="-10" dirty="0">
                          <a:latin typeface="Arial"/>
                          <a:cs typeface="Arial"/>
                        </a:rPr>
                        <a:t>Semiconductors Solar</a:t>
                      </a:r>
                      <a:r>
                        <a:rPr sz="8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Energy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7302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CFE1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Wind</a:t>
                      </a:r>
                      <a:r>
                        <a:rPr sz="800" b="1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Energy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EA8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EA8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3111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latin typeface="Arial"/>
                          <a:cs typeface="Arial"/>
                        </a:rPr>
                        <a:t>Materials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CFE1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Green</a:t>
                      </a:r>
                      <a:r>
                        <a:rPr sz="8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Hydrogen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CFE1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CFE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804430" y="4535474"/>
            <a:ext cx="3236595" cy="76200"/>
          </a:xfrm>
          <a:custGeom>
            <a:avLst/>
            <a:gdLst/>
            <a:ahLst/>
            <a:cxnLst/>
            <a:rect l="l" t="t" r="r" b="b"/>
            <a:pathLst>
              <a:path w="3236595" h="76200">
                <a:moveTo>
                  <a:pt x="3159874" y="0"/>
                </a:moveTo>
                <a:lnTo>
                  <a:pt x="3159874" y="76199"/>
                </a:lnTo>
                <a:lnTo>
                  <a:pt x="3226549" y="42862"/>
                </a:lnTo>
                <a:lnTo>
                  <a:pt x="3172574" y="42862"/>
                </a:lnTo>
                <a:lnTo>
                  <a:pt x="3172574" y="33337"/>
                </a:lnTo>
                <a:lnTo>
                  <a:pt x="3226549" y="33337"/>
                </a:lnTo>
                <a:lnTo>
                  <a:pt x="3159874" y="0"/>
                </a:lnTo>
                <a:close/>
              </a:path>
              <a:path w="3236595" h="76200">
                <a:moveTo>
                  <a:pt x="3159874" y="33337"/>
                </a:moveTo>
                <a:lnTo>
                  <a:pt x="0" y="33337"/>
                </a:lnTo>
                <a:lnTo>
                  <a:pt x="0" y="42862"/>
                </a:lnTo>
                <a:lnTo>
                  <a:pt x="3159874" y="42862"/>
                </a:lnTo>
                <a:lnTo>
                  <a:pt x="3159874" y="33337"/>
                </a:lnTo>
                <a:close/>
              </a:path>
              <a:path w="3236595" h="76200">
                <a:moveTo>
                  <a:pt x="3226549" y="33337"/>
                </a:moveTo>
                <a:lnTo>
                  <a:pt x="3172574" y="33337"/>
                </a:lnTo>
                <a:lnTo>
                  <a:pt x="3172574" y="42862"/>
                </a:lnTo>
                <a:lnTo>
                  <a:pt x="3226549" y="42862"/>
                </a:lnTo>
                <a:lnTo>
                  <a:pt x="3236074" y="38099"/>
                </a:lnTo>
                <a:lnTo>
                  <a:pt x="3226549" y="33337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675257" y="4630928"/>
            <a:ext cx="147066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Arial"/>
                <a:cs typeface="Arial"/>
              </a:rPr>
              <a:t>Stakeholder</a:t>
            </a:r>
            <a:r>
              <a:rPr sz="1100" b="1" spc="65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Strength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45210" y="1473835"/>
            <a:ext cx="76835" cy="2983230"/>
          </a:xfrm>
          <a:custGeom>
            <a:avLst/>
            <a:gdLst/>
            <a:ahLst/>
            <a:cxnLst/>
            <a:rect l="l" t="t" r="r" b="b"/>
            <a:pathLst>
              <a:path w="76834" h="2983229">
                <a:moveTo>
                  <a:pt x="42951" y="63500"/>
                </a:moveTo>
                <a:lnTo>
                  <a:pt x="33426" y="63500"/>
                </a:lnTo>
                <a:lnTo>
                  <a:pt x="27546" y="2983153"/>
                </a:lnTo>
                <a:lnTo>
                  <a:pt x="37071" y="2983153"/>
                </a:lnTo>
                <a:lnTo>
                  <a:pt x="42926" y="76200"/>
                </a:lnTo>
                <a:lnTo>
                  <a:pt x="42951" y="63500"/>
                </a:lnTo>
                <a:close/>
              </a:path>
              <a:path w="76834" h="2983229">
                <a:moveTo>
                  <a:pt x="38316" y="0"/>
                </a:moveTo>
                <a:lnTo>
                  <a:pt x="0" y="76200"/>
                </a:lnTo>
                <a:lnTo>
                  <a:pt x="33400" y="76200"/>
                </a:lnTo>
                <a:lnTo>
                  <a:pt x="33426" y="63500"/>
                </a:lnTo>
                <a:lnTo>
                  <a:pt x="69939" y="63500"/>
                </a:lnTo>
                <a:lnTo>
                  <a:pt x="38316" y="0"/>
                </a:lnTo>
                <a:close/>
              </a:path>
              <a:path w="76834" h="2983229">
                <a:moveTo>
                  <a:pt x="69939" y="63500"/>
                </a:moveTo>
                <a:lnTo>
                  <a:pt x="42951" y="63500"/>
                </a:lnTo>
                <a:lnTo>
                  <a:pt x="42926" y="76200"/>
                </a:lnTo>
                <a:lnTo>
                  <a:pt x="76263" y="76200"/>
                </a:lnTo>
                <a:lnTo>
                  <a:pt x="69939" y="6350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425785" y="2094827"/>
            <a:ext cx="190500" cy="1477010"/>
          </a:xfrm>
          <a:prstGeom prst="rect">
            <a:avLst/>
          </a:prstGeom>
        </p:spPr>
        <p:txBody>
          <a:bodyPr vert="vert270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100" b="1" spc="-20" dirty="0">
                <a:latin typeface="Arial"/>
                <a:cs typeface="Arial"/>
              </a:rPr>
              <a:t>Ecosystem</a:t>
            </a:r>
            <a:r>
              <a:rPr sz="1100" b="1" spc="15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Readiness</a:t>
            </a:r>
            <a:endParaRPr sz="1100" dirty="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201775" y="1257584"/>
          <a:ext cx="2426335" cy="119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4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5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9380">
                <a:tc>
                  <a:txBody>
                    <a:bodyPr/>
                    <a:lstStyle/>
                    <a:p>
                      <a:pPr marL="31750">
                        <a:lnSpc>
                          <a:spcPts val="844"/>
                        </a:lnSpc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Low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8620">
                        <a:lnSpc>
                          <a:spcPts val="844"/>
                        </a:lnSpc>
                      </a:pPr>
                      <a:r>
                        <a:rPr sz="800" spc="-10" dirty="0">
                          <a:latin typeface="Arial"/>
                          <a:cs typeface="Arial"/>
                        </a:rPr>
                        <a:t>Medium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ts val="844"/>
                        </a:lnSpc>
                      </a:pPr>
                      <a:r>
                        <a:rPr sz="800" spc="-20" dirty="0">
                          <a:latin typeface="Arial"/>
                          <a:cs typeface="Arial"/>
                        </a:rPr>
                        <a:t>High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0542" y="1937877"/>
            <a:ext cx="91176" cy="2188292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55880" y="4986020"/>
            <a:ext cx="710501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Arial"/>
                <a:cs typeface="Arial"/>
              </a:rPr>
              <a:t>Note:</a:t>
            </a:r>
            <a:r>
              <a:rPr sz="700" b="1" spc="95" dirty="0">
                <a:latin typeface="Arial"/>
                <a:cs typeface="Arial"/>
              </a:rPr>
              <a:t> </a:t>
            </a:r>
            <a:r>
              <a:rPr sz="700" spc="-55" dirty="0">
                <a:latin typeface="Arial"/>
                <a:cs typeface="Arial"/>
              </a:rPr>
              <a:t>(*)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To</a:t>
            </a:r>
            <a:r>
              <a:rPr sz="700" spc="7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identify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</a:t>
            </a:r>
            <a:r>
              <a:rPr sz="700" spc="7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subset</a:t>
            </a:r>
            <a:r>
              <a:rPr sz="700" spc="9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green</a:t>
            </a:r>
            <a:r>
              <a:rPr sz="700" spc="9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supply</a:t>
            </a:r>
            <a:r>
              <a:rPr sz="700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chains</a:t>
            </a:r>
            <a:r>
              <a:rPr sz="700" spc="6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that</a:t>
            </a:r>
            <a:r>
              <a:rPr sz="700" spc="9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offer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opportunities</a:t>
            </a:r>
            <a:r>
              <a:rPr sz="700" spc="8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for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8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region,</a:t>
            </a:r>
            <a:r>
              <a:rPr sz="700" spc="8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additional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qualitative</a:t>
            </a:r>
            <a:r>
              <a:rPr sz="700" spc="1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analyses</a:t>
            </a:r>
            <a:r>
              <a:rPr sz="700" spc="8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were</a:t>
            </a:r>
            <a:r>
              <a:rPr sz="700" spc="16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conducted.</a:t>
            </a:r>
            <a:r>
              <a:rPr sz="700" spc="95" dirty="0">
                <a:latin typeface="Arial"/>
                <a:cs typeface="Arial"/>
              </a:rPr>
              <a:t> </a:t>
            </a:r>
            <a:r>
              <a:rPr sz="700" b="1" spc="-10" dirty="0">
                <a:latin typeface="Arial"/>
                <a:cs typeface="Arial"/>
              </a:rPr>
              <a:t>Source:</a:t>
            </a:r>
            <a:r>
              <a:rPr sz="700" b="1" spc="1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8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New</a:t>
            </a:r>
            <a:r>
              <a:rPr sz="700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Localism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(2024).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7080" y="897381"/>
            <a:ext cx="379285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Arial"/>
                <a:cs typeface="Arial"/>
              </a:rPr>
              <a:t>Hampton</a:t>
            </a:r>
            <a:r>
              <a:rPr sz="1000" b="1" spc="15" dirty="0">
                <a:latin typeface="Arial"/>
                <a:cs typeface="Arial"/>
              </a:rPr>
              <a:t> </a:t>
            </a:r>
            <a:r>
              <a:rPr sz="1000" b="1" spc="-35" dirty="0">
                <a:latin typeface="Arial"/>
                <a:cs typeface="Arial"/>
              </a:rPr>
              <a:t>Roads: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spc="-20" dirty="0">
                <a:latin typeface="Arial"/>
                <a:cs typeface="Arial"/>
              </a:rPr>
              <a:t>Positioning</a:t>
            </a:r>
            <a:r>
              <a:rPr sz="1000" b="1" spc="3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of</a:t>
            </a:r>
            <a:r>
              <a:rPr sz="1000" b="1" spc="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Selected</a:t>
            </a:r>
            <a:r>
              <a:rPr sz="1000" b="1" spc="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Green</a:t>
            </a:r>
            <a:r>
              <a:rPr sz="1000" b="1" spc="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Supply</a:t>
            </a:r>
            <a:r>
              <a:rPr sz="1000" b="1" spc="1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Chains.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92878" y="866648"/>
            <a:ext cx="3994150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Arial"/>
                <a:cs typeface="Arial"/>
              </a:rPr>
              <a:t>Opportunity</a:t>
            </a:r>
            <a:r>
              <a:rPr sz="1000" b="1" spc="-10" dirty="0">
                <a:latin typeface="Arial"/>
                <a:cs typeface="Arial"/>
              </a:rPr>
              <a:t> Areas*: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spc="60" dirty="0">
                <a:latin typeface="Arial"/>
                <a:cs typeface="Arial"/>
              </a:rPr>
              <a:t>We </a:t>
            </a:r>
            <a:r>
              <a:rPr sz="1000" spc="10" dirty="0">
                <a:latin typeface="Arial"/>
                <a:cs typeface="Arial"/>
              </a:rPr>
              <a:t>identified</a:t>
            </a:r>
            <a:r>
              <a:rPr sz="1000" spc="6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three</a:t>
            </a:r>
            <a:r>
              <a:rPr sz="1000" spc="7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green</a:t>
            </a:r>
            <a:r>
              <a:rPr sz="1000" spc="6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supply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chains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where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Hampton</a:t>
            </a:r>
            <a:r>
              <a:rPr sz="1000" spc="1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Roads</a:t>
            </a:r>
            <a:r>
              <a:rPr sz="1000" spc="10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has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dirty="0">
                <a:latin typeface="Arial"/>
                <a:cs typeface="Arial"/>
              </a:rPr>
              <a:t>a</a:t>
            </a:r>
            <a:r>
              <a:rPr sz="1000" spc="11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strong</a:t>
            </a:r>
            <a:r>
              <a:rPr sz="1000" spc="13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position</a:t>
            </a:r>
            <a:r>
              <a:rPr sz="1000" spc="1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that</a:t>
            </a:r>
            <a:r>
              <a:rPr sz="1000" spc="1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could</a:t>
            </a:r>
            <a:r>
              <a:rPr sz="1000" spc="1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be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further</a:t>
            </a:r>
            <a:r>
              <a:rPr sz="1000" spc="13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leveraged.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495800" y="2475865"/>
            <a:ext cx="4344670" cy="1050290"/>
          </a:xfrm>
          <a:custGeom>
            <a:avLst/>
            <a:gdLst/>
            <a:ahLst/>
            <a:cxnLst/>
            <a:rect l="l" t="t" r="r" b="b"/>
            <a:pathLst>
              <a:path w="4344670" h="1050289">
                <a:moveTo>
                  <a:pt x="0" y="73532"/>
                </a:moveTo>
                <a:lnTo>
                  <a:pt x="5772" y="44898"/>
                </a:lnTo>
                <a:lnTo>
                  <a:pt x="21510" y="21526"/>
                </a:lnTo>
                <a:lnTo>
                  <a:pt x="44844" y="5774"/>
                </a:lnTo>
                <a:lnTo>
                  <a:pt x="73405" y="0"/>
                </a:lnTo>
                <a:lnTo>
                  <a:pt x="4271136" y="0"/>
                </a:lnTo>
                <a:lnTo>
                  <a:pt x="4299751" y="5774"/>
                </a:lnTo>
                <a:lnTo>
                  <a:pt x="4323080" y="21526"/>
                </a:lnTo>
                <a:lnTo>
                  <a:pt x="4338788" y="44898"/>
                </a:lnTo>
                <a:lnTo>
                  <a:pt x="4344543" y="73532"/>
                </a:lnTo>
                <a:lnTo>
                  <a:pt x="4344543" y="976249"/>
                </a:lnTo>
                <a:lnTo>
                  <a:pt x="4338788" y="1004883"/>
                </a:lnTo>
                <a:lnTo>
                  <a:pt x="4323080" y="1028255"/>
                </a:lnTo>
                <a:lnTo>
                  <a:pt x="4299751" y="1044007"/>
                </a:lnTo>
                <a:lnTo>
                  <a:pt x="4271136" y="1049782"/>
                </a:lnTo>
                <a:lnTo>
                  <a:pt x="73405" y="1049782"/>
                </a:lnTo>
                <a:lnTo>
                  <a:pt x="44844" y="1044007"/>
                </a:lnTo>
                <a:lnTo>
                  <a:pt x="21510" y="1028255"/>
                </a:lnTo>
                <a:lnTo>
                  <a:pt x="5772" y="1004883"/>
                </a:lnTo>
                <a:lnTo>
                  <a:pt x="0" y="976249"/>
                </a:lnTo>
                <a:lnTo>
                  <a:pt x="0" y="73532"/>
                </a:lnTo>
                <a:close/>
              </a:path>
            </a:pathLst>
          </a:custGeom>
          <a:ln w="9525">
            <a:solidFill>
              <a:srgbClr val="CFE1F3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 txBox="1"/>
          <p:nvPr/>
        </p:nvSpPr>
        <p:spPr>
          <a:xfrm>
            <a:off x="4572000" y="2561692"/>
            <a:ext cx="1408944" cy="180340"/>
          </a:xfrm>
          <a:prstGeom prst="rect">
            <a:avLst/>
          </a:prstGeom>
          <a:solidFill>
            <a:srgbClr val="6EA8DC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75"/>
              </a:lnSpc>
            </a:pP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Grid</a:t>
            </a:r>
            <a:r>
              <a:rPr sz="12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12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Microgrid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72001" y="2753207"/>
            <a:ext cx="4268468" cy="727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5100"/>
              </a:lnSpc>
              <a:spcBef>
                <a:spcPts val="95"/>
              </a:spcBef>
            </a:pPr>
            <a:r>
              <a:rPr sz="800" spc="10" dirty="0">
                <a:latin typeface="Arial"/>
                <a:cs typeface="Arial"/>
              </a:rPr>
              <a:t>Dominion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Energy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plays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pivotal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role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advancing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the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grid through</a:t>
            </a:r>
            <a:r>
              <a:rPr sz="800" spc="-10" dirty="0">
                <a:latin typeface="Arial"/>
                <a:cs typeface="Arial"/>
              </a:rPr>
              <a:t> innovative </a:t>
            </a:r>
            <a:r>
              <a:rPr sz="800" spc="10" dirty="0">
                <a:latin typeface="Arial"/>
                <a:cs typeface="Arial"/>
              </a:rPr>
              <a:t>technologies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like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unmanned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systems.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Additionally,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institutions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such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as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Old</a:t>
            </a:r>
            <a:r>
              <a:rPr sz="800" spc="10" dirty="0">
                <a:latin typeface="Arial"/>
                <a:cs typeface="Arial"/>
              </a:rPr>
              <a:t> Dominion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University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and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the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Department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of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Energy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are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involved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research </a:t>
            </a:r>
            <a:r>
              <a:rPr sz="800" dirty="0">
                <a:latin typeface="Arial"/>
                <a:cs typeface="Arial"/>
              </a:rPr>
              <a:t>initiatives</a:t>
            </a:r>
            <a:r>
              <a:rPr sz="800" spc="10" dirty="0">
                <a:latin typeface="Arial"/>
                <a:cs typeface="Arial"/>
              </a:rPr>
              <a:t> for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microgrid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technologies.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The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region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needs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to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strengthen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its</a:t>
            </a:r>
            <a:r>
              <a:rPr sz="800" spc="10" dirty="0">
                <a:latin typeface="Arial"/>
                <a:cs typeface="Arial"/>
              </a:rPr>
              <a:t> innovation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ecosystem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and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foster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collaboration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among key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stakeholders.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95800" y="1434719"/>
            <a:ext cx="4344670" cy="981304"/>
          </a:xfrm>
          <a:custGeom>
            <a:avLst/>
            <a:gdLst/>
            <a:ahLst/>
            <a:cxnLst/>
            <a:rect l="l" t="t" r="r" b="b"/>
            <a:pathLst>
              <a:path w="4344670" h="1049655">
                <a:moveTo>
                  <a:pt x="0" y="73406"/>
                </a:moveTo>
                <a:lnTo>
                  <a:pt x="5772" y="44844"/>
                </a:lnTo>
                <a:lnTo>
                  <a:pt x="21510" y="21510"/>
                </a:lnTo>
                <a:lnTo>
                  <a:pt x="44844" y="5772"/>
                </a:lnTo>
                <a:lnTo>
                  <a:pt x="73405" y="0"/>
                </a:lnTo>
                <a:lnTo>
                  <a:pt x="4271136" y="0"/>
                </a:lnTo>
                <a:lnTo>
                  <a:pt x="4299751" y="5772"/>
                </a:lnTo>
                <a:lnTo>
                  <a:pt x="4323080" y="21510"/>
                </a:lnTo>
                <a:lnTo>
                  <a:pt x="4338788" y="44844"/>
                </a:lnTo>
                <a:lnTo>
                  <a:pt x="4344543" y="73406"/>
                </a:lnTo>
                <a:lnTo>
                  <a:pt x="4344543" y="976249"/>
                </a:lnTo>
                <a:lnTo>
                  <a:pt x="4338788" y="1004810"/>
                </a:lnTo>
                <a:lnTo>
                  <a:pt x="4323080" y="1028144"/>
                </a:lnTo>
                <a:lnTo>
                  <a:pt x="4299751" y="1043882"/>
                </a:lnTo>
                <a:lnTo>
                  <a:pt x="4271136" y="1049655"/>
                </a:lnTo>
                <a:lnTo>
                  <a:pt x="73405" y="1049655"/>
                </a:lnTo>
                <a:lnTo>
                  <a:pt x="44844" y="1043882"/>
                </a:lnTo>
                <a:lnTo>
                  <a:pt x="21510" y="1028144"/>
                </a:lnTo>
                <a:lnTo>
                  <a:pt x="5772" y="1004810"/>
                </a:lnTo>
                <a:lnTo>
                  <a:pt x="0" y="976249"/>
                </a:lnTo>
                <a:lnTo>
                  <a:pt x="0" y="73406"/>
                </a:lnTo>
                <a:close/>
              </a:path>
            </a:pathLst>
          </a:custGeom>
          <a:ln w="9525">
            <a:solidFill>
              <a:srgbClr val="CFE1F3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 txBox="1"/>
          <p:nvPr/>
        </p:nvSpPr>
        <p:spPr>
          <a:xfrm>
            <a:off x="4572000" y="1562103"/>
            <a:ext cx="1304485" cy="180340"/>
          </a:xfrm>
          <a:prstGeom prst="rect">
            <a:avLst/>
          </a:prstGeom>
          <a:solidFill>
            <a:srgbClr val="6EA8DC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70"/>
              </a:lnSpc>
            </a:pP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Nuclear</a:t>
            </a:r>
            <a:r>
              <a:rPr sz="1200" b="1" spc="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Power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72000" y="1756387"/>
            <a:ext cx="4268469" cy="5670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800" spc="10" dirty="0">
                <a:latin typeface="Arial"/>
                <a:cs typeface="Arial"/>
              </a:rPr>
              <a:t>Dominion</a:t>
            </a:r>
            <a:r>
              <a:rPr sz="800" spc="-4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Energy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is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key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player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the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large-scale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generation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of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nuclear </a:t>
            </a:r>
            <a:r>
              <a:rPr sz="800" spc="10" dirty="0">
                <a:latin typeface="Arial"/>
                <a:cs typeface="Arial"/>
              </a:rPr>
              <a:t>power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the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state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and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region. </a:t>
            </a:r>
            <a:r>
              <a:rPr sz="800" spc="10" dirty="0">
                <a:latin typeface="Arial"/>
                <a:cs typeface="Arial"/>
              </a:rPr>
              <a:t>The </a:t>
            </a:r>
            <a:r>
              <a:rPr sz="800" dirty="0">
                <a:latin typeface="Arial"/>
                <a:cs typeface="Arial"/>
              </a:rPr>
              <a:t>area's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strong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maritime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and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defense </a:t>
            </a:r>
            <a:r>
              <a:rPr sz="800" spc="10" dirty="0">
                <a:latin typeface="Arial"/>
                <a:cs typeface="Arial"/>
              </a:rPr>
              <a:t>industries drive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industry </a:t>
            </a:r>
            <a:r>
              <a:rPr sz="800" dirty="0">
                <a:latin typeface="Arial"/>
                <a:cs typeface="Arial"/>
              </a:rPr>
              <a:t>applications,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yet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the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supply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chain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footprint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is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mostly </a:t>
            </a:r>
            <a:r>
              <a:rPr sz="800" spc="10" dirty="0">
                <a:latin typeface="Arial"/>
                <a:cs typeface="Arial"/>
              </a:rPr>
              <a:t>concentrated in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power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generation.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There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may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be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opportunities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for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further </a:t>
            </a:r>
            <a:r>
              <a:rPr sz="800" dirty="0">
                <a:latin typeface="Arial"/>
                <a:cs typeface="Arial"/>
              </a:rPr>
              <a:t>innovation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around</a:t>
            </a:r>
            <a:r>
              <a:rPr sz="800" spc="8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nuclear</a:t>
            </a:r>
            <a:r>
              <a:rPr sz="800" spc="9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power</a:t>
            </a:r>
            <a:r>
              <a:rPr sz="800" spc="114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applications.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495800" y="3618865"/>
            <a:ext cx="4344670" cy="934085"/>
          </a:xfrm>
          <a:custGeom>
            <a:avLst/>
            <a:gdLst/>
            <a:ahLst/>
            <a:cxnLst/>
            <a:rect l="l" t="t" r="r" b="b"/>
            <a:pathLst>
              <a:path w="4344670" h="1050289">
                <a:moveTo>
                  <a:pt x="0" y="73406"/>
                </a:moveTo>
                <a:lnTo>
                  <a:pt x="5772" y="44844"/>
                </a:lnTo>
                <a:lnTo>
                  <a:pt x="21510" y="21510"/>
                </a:lnTo>
                <a:lnTo>
                  <a:pt x="44844" y="5772"/>
                </a:lnTo>
                <a:lnTo>
                  <a:pt x="73405" y="0"/>
                </a:lnTo>
                <a:lnTo>
                  <a:pt x="4271136" y="0"/>
                </a:lnTo>
                <a:lnTo>
                  <a:pt x="4299751" y="5772"/>
                </a:lnTo>
                <a:lnTo>
                  <a:pt x="4323080" y="21510"/>
                </a:lnTo>
                <a:lnTo>
                  <a:pt x="4338788" y="44844"/>
                </a:lnTo>
                <a:lnTo>
                  <a:pt x="4344543" y="73406"/>
                </a:lnTo>
                <a:lnTo>
                  <a:pt x="4344543" y="976249"/>
                </a:lnTo>
                <a:lnTo>
                  <a:pt x="4338788" y="1004839"/>
                </a:lnTo>
                <a:lnTo>
                  <a:pt x="4323080" y="1028188"/>
                </a:lnTo>
                <a:lnTo>
                  <a:pt x="4299751" y="1043932"/>
                </a:lnTo>
                <a:lnTo>
                  <a:pt x="4271136" y="1049705"/>
                </a:lnTo>
                <a:lnTo>
                  <a:pt x="73405" y="1049705"/>
                </a:lnTo>
                <a:lnTo>
                  <a:pt x="44844" y="1043932"/>
                </a:lnTo>
                <a:lnTo>
                  <a:pt x="21510" y="1028188"/>
                </a:lnTo>
                <a:lnTo>
                  <a:pt x="5772" y="1004839"/>
                </a:lnTo>
                <a:lnTo>
                  <a:pt x="0" y="976249"/>
                </a:lnTo>
                <a:lnTo>
                  <a:pt x="0" y="73406"/>
                </a:lnTo>
                <a:close/>
              </a:path>
            </a:pathLst>
          </a:custGeom>
          <a:ln w="9525">
            <a:solidFill>
              <a:srgbClr val="CFE1F3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object 19"/>
          <p:cNvSpPr txBox="1"/>
          <p:nvPr/>
        </p:nvSpPr>
        <p:spPr>
          <a:xfrm>
            <a:off x="4564380" y="3713327"/>
            <a:ext cx="1114710" cy="180340"/>
          </a:xfrm>
          <a:prstGeom prst="rect">
            <a:avLst/>
          </a:prstGeom>
          <a:solidFill>
            <a:srgbClr val="6EA8DC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80"/>
              </a:lnSpc>
            </a:pP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Wind</a:t>
            </a:r>
            <a:r>
              <a:rPr sz="1200" b="1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Energy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72000" y="3923309"/>
            <a:ext cx="4268469" cy="5670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800" spc="10" dirty="0">
                <a:latin typeface="Arial"/>
                <a:cs typeface="Arial"/>
              </a:rPr>
              <a:t>The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region </a:t>
            </a:r>
            <a:r>
              <a:rPr sz="800" dirty="0">
                <a:latin typeface="Arial"/>
                <a:cs typeface="Arial"/>
              </a:rPr>
              <a:t>is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at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turning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point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 its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efforts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to become a wind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energy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leader. </a:t>
            </a:r>
            <a:r>
              <a:rPr sz="800" spc="10" dirty="0">
                <a:latin typeface="Arial"/>
                <a:cs typeface="Arial"/>
              </a:rPr>
              <a:t>While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local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colleges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have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been</a:t>
            </a:r>
            <a:r>
              <a:rPr sz="800" spc="6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instrumental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developing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specialized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talent, </a:t>
            </a:r>
            <a:r>
              <a:rPr sz="800" dirty="0">
                <a:latin typeface="Arial"/>
                <a:cs typeface="Arial"/>
              </a:rPr>
              <a:t>the</a:t>
            </a:r>
            <a:r>
              <a:rPr sz="800" spc="8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forecasted</a:t>
            </a:r>
            <a:r>
              <a:rPr sz="800" spc="6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creation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of</a:t>
            </a:r>
            <a:r>
              <a:rPr sz="800" spc="7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over</a:t>
            </a:r>
            <a:r>
              <a:rPr sz="800" spc="80" dirty="0">
                <a:latin typeface="Arial"/>
                <a:cs typeface="Arial"/>
              </a:rPr>
              <a:t> </a:t>
            </a:r>
            <a:r>
              <a:rPr sz="800" spc="-45" dirty="0">
                <a:latin typeface="Arial"/>
                <a:cs typeface="Arial"/>
              </a:rPr>
              <a:t>1,100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jobs</a:t>
            </a:r>
            <a:r>
              <a:rPr sz="800" spc="7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through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the</a:t>
            </a:r>
            <a:r>
              <a:rPr sz="800" spc="8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CVOW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project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will </a:t>
            </a:r>
            <a:r>
              <a:rPr sz="800" spc="10" dirty="0">
                <a:latin typeface="Arial"/>
                <a:cs typeface="Arial"/>
              </a:rPr>
              <a:t>require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further efforts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to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build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skilled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workforce.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Additionally,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the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region</a:t>
            </a:r>
            <a:r>
              <a:rPr sz="800" spc="50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must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address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its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reliance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on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international</a:t>
            </a:r>
            <a:r>
              <a:rPr sz="800" spc="-3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suppliers.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853678" y="4874767"/>
            <a:ext cx="1581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solidFill>
                  <a:srgbClr val="083B92"/>
                </a:solidFill>
                <a:latin typeface="Arial"/>
                <a:cs typeface="Arial"/>
              </a:rPr>
              <a:t>15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0" y="0"/>
            <a:ext cx="9128760" cy="735965"/>
          </a:xfrm>
          <a:custGeom>
            <a:avLst/>
            <a:gdLst/>
            <a:ahLst/>
            <a:cxnLst/>
            <a:rect l="l" t="t" r="r" b="b"/>
            <a:pathLst>
              <a:path w="9128760" h="735965">
                <a:moveTo>
                  <a:pt x="0" y="735964"/>
                </a:moveTo>
                <a:lnTo>
                  <a:pt x="9128225" y="735964"/>
                </a:lnTo>
                <a:lnTo>
                  <a:pt x="9128225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xfrm>
            <a:off x="62890" y="203961"/>
            <a:ext cx="864235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1F5F"/>
                </a:solidFill>
              </a:rPr>
              <a:t>Green</a:t>
            </a:r>
            <a:r>
              <a:rPr spc="-50" dirty="0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Supply</a:t>
            </a:r>
            <a:r>
              <a:rPr spc="-40" dirty="0">
                <a:solidFill>
                  <a:srgbClr val="001F5F"/>
                </a:solidFill>
              </a:rPr>
              <a:t> </a:t>
            </a:r>
            <a:r>
              <a:rPr spc="-35" dirty="0">
                <a:solidFill>
                  <a:srgbClr val="001F5F"/>
                </a:solidFill>
              </a:rPr>
              <a:t>Chains</a:t>
            </a:r>
            <a:r>
              <a:rPr spc="-25" dirty="0">
                <a:solidFill>
                  <a:srgbClr val="001F5F"/>
                </a:solidFill>
              </a:rPr>
              <a:t> </a:t>
            </a:r>
            <a:r>
              <a:rPr spc="150" dirty="0">
                <a:solidFill>
                  <a:srgbClr val="001F5F"/>
                </a:solidFill>
              </a:rPr>
              <a:t>-</a:t>
            </a:r>
            <a:r>
              <a:rPr spc="-30" dirty="0">
                <a:solidFill>
                  <a:srgbClr val="001F5F"/>
                </a:solidFill>
              </a:rPr>
              <a:t> </a:t>
            </a:r>
            <a:r>
              <a:rPr dirty="0"/>
              <a:t>Opportunity Areas</a:t>
            </a:r>
          </a:p>
        </p:txBody>
      </p:sp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35347" y="4861441"/>
            <a:ext cx="545147" cy="18179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16089" y="1311973"/>
          <a:ext cx="3459479" cy="2987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3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9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Advanced</a:t>
                      </a:r>
                      <a:r>
                        <a:rPr sz="8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Materials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latin typeface="Arial"/>
                          <a:cs typeface="Arial"/>
                        </a:rPr>
                        <a:t>Science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CFE1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314960" marR="120014" indent="-18923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Advanced</a:t>
                      </a:r>
                      <a:r>
                        <a:rPr sz="8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Energy Efficiency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266065" marR="104775" indent="-1555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8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Performance Computing*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7239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EA8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244475" marR="89535" indent="-14795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Cybersecurity,</a:t>
                      </a:r>
                      <a:r>
                        <a:rPr sz="800" b="1" spc="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Data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Storage,</a:t>
                      </a:r>
                      <a:r>
                        <a:rPr sz="8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Data </a:t>
                      </a:r>
                      <a:r>
                        <a:rPr sz="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0A52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04139" marR="97155" indent="264795">
                        <a:lnSpc>
                          <a:spcPct val="100000"/>
                        </a:lnSpc>
                      </a:pPr>
                      <a:r>
                        <a:rPr sz="800" b="1" spc="-10" dirty="0">
                          <a:latin typeface="Arial"/>
                          <a:cs typeface="Arial"/>
                        </a:rPr>
                        <a:t>Quantum </a:t>
                      </a:r>
                      <a:r>
                        <a:rPr sz="800" b="1" dirty="0"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b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Science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CFE1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42240" marR="136525" indent="165735">
                        <a:lnSpc>
                          <a:spcPct val="100000"/>
                        </a:lnSpc>
                      </a:pPr>
                      <a:r>
                        <a:rPr sz="800" b="1" spc="-10" dirty="0">
                          <a:latin typeface="Arial"/>
                          <a:cs typeface="Arial"/>
                        </a:rPr>
                        <a:t>Advanced Communications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EA8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218440" marR="210185" indent="11112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Advanced Manufacturing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6EA8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13664" marR="105410" indent="77470">
                        <a:lnSpc>
                          <a:spcPct val="100000"/>
                        </a:lnSpc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Biotechnology</a:t>
                      </a:r>
                      <a:r>
                        <a:rPr sz="8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0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dirty="0">
                          <a:latin typeface="Arial"/>
                          <a:cs typeface="Arial"/>
                        </a:rPr>
                        <a:t> Medical</a:t>
                      </a:r>
                      <a:r>
                        <a:rPr sz="8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technology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CFE1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262890" marR="25654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latin typeface="Arial"/>
                          <a:cs typeface="Arial"/>
                        </a:rPr>
                        <a:t>Artificial Intelligence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227965" marR="22034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latin typeface="Arial"/>
                          <a:cs typeface="Arial"/>
                        </a:rPr>
                        <a:t>Disaster </a:t>
                      </a:r>
                      <a:r>
                        <a:rPr sz="800" b="1" dirty="0">
                          <a:latin typeface="Arial"/>
                          <a:cs typeface="Arial"/>
                        </a:rPr>
                        <a:t>Prevention</a:t>
                      </a:r>
                      <a:r>
                        <a:rPr sz="8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 Mitigation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CFE1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  <a:solidFill>
                      <a:srgbClr val="CFE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728218" y="4351058"/>
            <a:ext cx="3444240" cy="76200"/>
          </a:xfrm>
          <a:custGeom>
            <a:avLst/>
            <a:gdLst/>
            <a:ahLst/>
            <a:cxnLst/>
            <a:rect l="l" t="t" r="r" b="b"/>
            <a:pathLst>
              <a:path w="3444240" h="76200">
                <a:moveTo>
                  <a:pt x="3367531" y="0"/>
                </a:moveTo>
                <a:lnTo>
                  <a:pt x="3367531" y="76199"/>
                </a:lnTo>
                <a:lnTo>
                  <a:pt x="3434154" y="42855"/>
                </a:lnTo>
                <a:lnTo>
                  <a:pt x="3380231" y="42855"/>
                </a:lnTo>
                <a:lnTo>
                  <a:pt x="3380231" y="33330"/>
                </a:lnTo>
                <a:lnTo>
                  <a:pt x="3434259" y="33330"/>
                </a:lnTo>
                <a:lnTo>
                  <a:pt x="3367531" y="0"/>
                </a:lnTo>
                <a:close/>
              </a:path>
              <a:path w="3444240" h="76200">
                <a:moveTo>
                  <a:pt x="3367531" y="33330"/>
                </a:moveTo>
                <a:lnTo>
                  <a:pt x="0" y="34797"/>
                </a:lnTo>
                <a:lnTo>
                  <a:pt x="12" y="44322"/>
                </a:lnTo>
                <a:lnTo>
                  <a:pt x="3367531" y="42855"/>
                </a:lnTo>
                <a:lnTo>
                  <a:pt x="3367531" y="33330"/>
                </a:lnTo>
                <a:close/>
              </a:path>
              <a:path w="3444240" h="76200">
                <a:moveTo>
                  <a:pt x="3434259" y="33330"/>
                </a:moveTo>
                <a:lnTo>
                  <a:pt x="3380231" y="33330"/>
                </a:lnTo>
                <a:lnTo>
                  <a:pt x="3380231" y="42855"/>
                </a:lnTo>
                <a:lnTo>
                  <a:pt x="3434154" y="42855"/>
                </a:lnTo>
                <a:lnTo>
                  <a:pt x="3443731" y="38061"/>
                </a:lnTo>
                <a:lnTo>
                  <a:pt x="3434259" y="33330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598802" y="4448962"/>
            <a:ext cx="147066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Arial"/>
                <a:cs typeface="Arial"/>
              </a:rPr>
              <a:t>Stakeholder</a:t>
            </a:r>
            <a:r>
              <a:rPr sz="1100" b="1" spc="65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Strength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69010" y="1321435"/>
            <a:ext cx="76835" cy="2983230"/>
          </a:xfrm>
          <a:custGeom>
            <a:avLst/>
            <a:gdLst/>
            <a:ahLst/>
            <a:cxnLst/>
            <a:rect l="l" t="t" r="r" b="b"/>
            <a:pathLst>
              <a:path w="76834" h="2983229">
                <a:moveTo>
                  <a:pt x="42951" y="63500"/>
                </a:moveTo>
                <a:lnTo>
                  <a:pt x="33426" y="63500"/>
                </a:lnTo>
                <a:lnTo>
                  <a:pt x="27546" y="2983153"/>
                </a:lnTo>
                <a:lnTo>
                  <a:pt x="37071" y="2983153"/>
                </a:lnTo>
                <a:lnTo>
                  <a:pt x="42926" y="76200"/>
                </a:lnTo>
                <a:lnTo>
                  <a:pt x="42951" y="63500"/>
                </a:lnTo>
                <a:close/>
              </a:path>
              <a:path w="76834" h="2983229">
                <a:moveTo>
                  <a:pt x="38316" y="0"/>
                </a:moveTo>
                <a:lnTo>
                  <a:pt x="0" y="76200"/>
                </a:lnTo>
                <a:lnTo>
                  <a:pt x="33400" y="76200"/>
                </a:lnTo>
                <a:lnTo>
                  <a:pt x="33426" y="63500"/>
                </a:lnTo>
                <a:lnTo>
                  <a:pt x="69939" y="63500"/>
                </a:lnTo>
                <a:lnTo>
                  <a:pt x="38316" y="0"/>
                </a:lnTo>
                <a:close/>
              </a:path>
              <a:path w="76834" h="2983229">
                <a:moveTo>
                  <a:pt x="69939" y="63500"/>
                </a:moveTo>
                <a:lnTo>
                  <a:pt x="42951" y="63500"/>
                </a:lnTo>
                <a:lnTo>
                  <a:pt x="42926" y="76200"/>
                </a:lnTo>
                <a:lnTo>
                  <a:pt x="76263" y="76200"/>
                </a:lnTo>
                <a:lnTo>
                  <a:pt x="69939" y="63500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349585" y="2001609"/>
            <a:ext cx="190500" cy="1477010"/>
          </a:xfrm>
          <a:prstGeom prst="rect">
            <a:avLst/>
          </a:prstGeom>
        </p:spPr>
        <p:txBody>
          <a:bodyPr vert="vert270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100" b="1" spc="-20" dirty="0">
                <a:latin typeface="Arial"/>
                <a:cs typeface="Arial"/>
              </a:rPr>
              <a:t>Ecosystem</a:t>
            </a:r>
            <a:r>
              <a:rPr sz="1100" b="1" spc="15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Readiness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3280" y="920593"/>
            <a:ext cx="3349625" cy="39560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000" b="1" dirty="0">
                <a:latin typeface="Arial"/>
                <a:cs typeface="Arial"/>
              </a:rPr>
              <a:t>Hampton</a:t>
            </a:r>
            <a:r>
              <a:rPr sz="1000" b="1" spc="35" dirty="0">
                <a:latin typeface="Arial"/>
                <a:cs typeface="Arial"/>
              </a:rPr>
              <a:t> </a:t>
            </a:r>
            <a:r>
              <a:rPr sz="1000" b="1" spc="-35" dirty="0">
                <a:latin typeface="Arial"/>
                <a:cs typeface="Arial"/>
              </a:rPr>
              <a:t>Roads:</a:t>
            </a:r>
            <a:r>
              <a:rPr sz="1000" b="1" spc="35" dirty="0">
                <a:latin typeface="Arial"/>
                <a:cs typeface="Arial"/>
              </a:rPr>
              <a:t> </a:t>
            </a:r>
            <a:r>
              <a:rPr sz="1000" b="1" spc="-20" dirty="0">
                <a:latin typeface="Arial"/>
                <a:cs typeface="Arial"/>
              </a:rPr>
              <a:t>Positioning</a:t>
            </a:r>
            <a:r>
              <a:rPr sz="1000" b="1" spc="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of</a:t>
            </a:r>
            <a:r>
              <a:rPr sz="1000" b="1" spc="3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Selected</a:t>
            </a:r>
            <a:r>
              <a:rPr sz="1000" b="1" spc="3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Technologies.</a:t>
            </a:r>
            <a:endParaRPr sz="1000" dirty="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  <a:spcBef>
                <a:spcPts val="340"/>
              </a:spcBef>
              <a:tabLst>
                <a:tab pos="1807210" algn="l"/>
                <a:tab pos="3037840" algn="l"/>
              </a:tabLst>
            </a:pPr>
            <a:r>
              <a:rPr sz="800" spc="-25" dirty="0">
                <a:latin typeface="Arial"/>
                <a:cs typeface="Arial"/>
              </a:rPr>
              <a:t>Low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10" dirty="0">
                <a:latin typeface="Arial"/>
                <a:cs typeface="Arial"/>
              </a:rPr>
              <a:t>Medium</a:t>
            </a:r>
            <a:r>
              <a:rPr sz="800" dirty="0">
                <a:latin typeface="Arial"/>
                <a:cs typeface="Arial"/>
              </a:rPr>
              <a:t>	</a:t>
            </a:r>
            <a:r>
              <a:rPr sz="800" spc="-20" dirty="0">
                <a:latin typeface="Arial"/>
                <a:cs typeface="Arial"/>
              </a:rPr>
              <a:t>High</a:t>
            </a:r>
            <a:endParaRPr sz="800" dirty="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62942" y="1785477"/>
            <a:ext cx="91176" cy="2188292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49479" y="4858613"/>
            <a:ext cx="738505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Arial"/>
                <a:cs typeface="Arial"/>
              </a:rPr>
              <a:t>Notes:</a:t>
            </a:r>
            <a:r>
              <a:rPr sz="700" b="1" spc="9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(*)There</a:t>
            </a:r>
            <a:r>
              <a:rPr sz="700" spc="8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is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considerable</a:t>
            </a:r>
            <a:r>
              <a:rPr sz="700" spc="1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scope</a:t>
            </a:r>
            <a:r>
              <a:rPr sz="700" spc="6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for</a:t>
            </a:r>
            <a:r>
              <a:rPr sz="700" spc="3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1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application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artificial</a:t>
            </a:r>
            <a:r>
              <a:rPr sz="700" spc="7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intelligence</a:t>
            </a:r>
            <a:r>
              <a:rPr sz="700" spc="8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1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region,</a:t>
            </a:r>
            <a:r>
              <a:rPr sz="700" spc="8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although</a:t>
            </a:r>
            <a:r>
              <a:rPr sz="700" spc="9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8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level</a:t>
            </a:r>
            <a:r>
              <a:rPr sz="700" spc="7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current</a:t>
            </a:r>
            <a:r>
              <a:rPr sz="700" spc="11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activity</a:t>
            </a:r>
            <a:r>
              <a:rPr sz="700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is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relatively</a:t>
            </a:r>
            <a:r>
              <a:rPr sz="700" spc="9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limited.</a:t>
            </a:r>
            <a:r>
              <a:rPr sz="700" spc="60" dirty="0">
                <a:latin typeface="Arial"/>
                <a:cs typeface="Arial"/>
              </a:rPr>
              <a:t> </a:t>
            </a:r>
            <a:r>
              <a:rPr sz="700" spc="-60" dirty="0">
                <a:latin typeface="Arial"/>
                <a:cs typeface="Arial"/>
              </a:rPr>
              <a:t>(**)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To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identify</a:t>
            </a:r>
            <a:r>
              <a:rPr sz="700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</a:t>
            </a:r>
            <a:r>
              <a:rPr sz="700" spc="7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subset</a:t>
            </a:r>
            <a:r>
              <a:rPr sz="700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spc="-25" dirty="0">
                <a:latin typeface="Arial"/>
                <a:cs typeface="Arial"/>
              </a:rPr>
              <a:t>Key</a:t>
            </a:r>
            <a:r>
              <a:rPr sz="700" spc="5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Technologies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that</a:t>
            </a:r>
            <a:r>
              <a:rPr sz="700" spc="9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offer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opportunities</a:t>
            </a:r>
            <a:r>
              <a:rPr sz="700" spc="10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for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9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region,</a:t>
            </a:r>
            <a:r>
              <a:rPr sz="700" spc="8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additional</a:t>
            </a:r>
            <a:r>
              <a:rPr sz="700" spc="9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qualitative</a:t>
            </a:r>
            <a:r>
              <a:rPr sz="700" spc="9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analyses</a:t>
            </a:r>
            <a:r>
              <a:rPr sz="700" spc="10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were</a:t>
            </a:r>
            <a:r>
              <a:rPr sz="700" spc="1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conducted.</a:t>
            </a:r>
            <a:r>
              <a:rPr sz="700" spc="165" dirty="0">
                <a:latin typeface="Arial"/>
                <a:cs typeface="Arial"/>
              </a:rPr>
              <a:t> </a:t>
            </a:r>
            <a:r>
              <a:rPr sz="700" b="1" spc="-10" dirty="0">
                <a:latin typeface="Arial"/>
                <a:cs typeface="Arial"/>
              </a:rPr>
              <a:t>Source:</a:t>
            </a:r>
            <a:r>
              <a:rPr sz="700" b="1" spc="1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New</a:t>
            </a:r>
            <a:r>
              <a:rPr sz="700" spc="8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Localism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-25" dirty="0">
                <a:latin typeface="Arial"/>
                <a:cs typeface="Arial"/>
              </a:rPr>
              <a:t>(2024)</a:t>
            </a:r>
            <a:r>
              <a:rPr sz="700" spc="8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based</a:t>
            </a:r>
            <a:r>
              <a:rPr sz="700" spc="1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on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research.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628260" y="2438526"/>
            <a:ext cx="4265295" cy="863600"/>
          </a:xfrm>
          <a:custGeom>
            <a:avLst/>
            <a:gdLst/>
            <a:ahLst/>
            <a:cxnLst/>
            <a:rect l="l" t="t" r="r" b="b"/>
            <a:pathLst>
              <a:path w="4265295" h="863600">
                <a:moveTo>
                  <a:pt x="0" y="60452"/>
                </a:moveTo>
                <a:lnTo>
                  <a:pt x="4748" y="36915"/>
                </a:lnTo>
                <a:lnTo>
                  <a:pt x="17700" y="17700"/>
                </a:lnTo>
                <a:lnTo>
                  <a:pt x="36915" y="4748"/>
                </a:lnTo>
                <a:lnTo>
                  <a:pt x="60451" y="0"/>
                </a:lnTo>
                <a:lnTo>
                  <a:pt x="4204716" y="0"/>
                </a:lnTo>
                <a:lnTo>
                  <a:pt x="4228252" y="4748"/>
                </a:lnTo>
                <a:lnTo>
                  <a:pt x="4247467" y="17700"/>
                </a:lnTo>
                <a:lnTo>
                  <a:pt x="4260419" y="36915"/>
                </a:lnTo>
                <a:lnTo>
                  <a:pt x="4265168" y="60452"/>
                </a:lnTo>
                <a:lnTo>
                  <a:pt x="4265168" y="802767"/>
                </a:lnTo>
                <a:lnTo>
                  <a:pt x="4260419" y="826230"/>
                </a:lnTo>
                <a:lnTo>
                  <a:pt x="4247467" y="845407"/>
                </a:lnTo>
                <a:lnTo>
                  <a:pt x="4228252" y="858345"/>
                </a:lnTo>
                <a:lnTo>
                  <a:pt x="4204716" y="863092"/>
                </a:lnTo>
                <a:lnTo>
                  <a:pt x="60451" y="863092"/>
                </a:lnTo>
                <a:lnTo>
                  <a:pt x="36915" y="858345"/>
                </a:lnTo>
                <a:lnTo>
                  <a:pt x="17700" y="845407"/>
                </a:lnTo>
                <a:lnTo>
                  <a:pt x="4748" y="826230"/>
                </a:lnTo>
                <a:lnTo>
                  <a:pt x="0" y="802767"/>
                </a:lnTo>
                <a:lnTo>
                  <a:pt x="0" y="60452"/>
                </a:lnTo>
                <a:close/>
              </a:path>
            </a:pathLst>
          </a:custGeom>
          <a:ln w="9525">
            <a:solidFill>
              <a:srgbClr val="CFE1F3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11"/>
          <p:cNvSpPr txBox="1"/>
          <p:nvPr/>
        </p:nvSpPr>
        <p:spPr>
          <a:xfrm>
            <a:off x="4737353" y="2543810"/>
            <a:ext cx="2051685" cy="180340"/>
          </a:xfrm>
          <a:prstGeom prst="rect">
            <a:avLst/>
          </a:prstGeom>
          <a:solidFill>
            <a:srgbClr val="6EA8DC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75"/>
              </a:lnSpc>
            </a:pP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Advanced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Energy</a:t>
            </a: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Efficiency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25415" y="2752283"/>
            <a:ext cx="416814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latin typeface="Arial"/>
                <a:cs typeface="Arial"/>
              </a:rPr>
              <a:t>The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region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offers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favorable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environment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for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advancing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energy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efficiency </a:t>
            </a:r>
            <a:r>
              <a:rPr sz="800" spc="10" dirty="0">
                <a:latin typeface="Arial"/>
                <a:cs typeface="Arial"/>
              </a:rPr>
              <a:t>technologies, particularly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those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related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to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wind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energy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and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nuclear power.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Colleges </a:t>
            </a:r>
            <a:r>
              <a:rPr sz="800" dirty="0">
                <a:latin typeface="Arial"/>
                <a:cs typeface="Arial"/>
              </a:rPr>
              <a:t>are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leading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the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way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in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generating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specialized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talent,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but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there</a:t>
            </a:r>
            <a:r>
              <a:rPr sz="800" spc="6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is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still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need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to</a:t>
            </a:r>
            <a:r>
              <a:rPr sz="800" dirty="0">
                <a:latin typeface="Arial"/>
                <a:cs typeface="Arial"/>
              </a:rPr>
              <a:t> enhance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R&amp;D</a:t>
            </a:r>
            <a:r>
              <a:rPr sz="800" spc="8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and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innovation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given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the</a:t>
            </a:r>
            <a:r>
              <a:rPr sz="800" spc="7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growing</a:t>
            </a:r>
            <a:r>
              <a:rPr sz="800" spc="6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market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for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these</a:t>
            </a:r>
            <a:r>
              <a:rPr sz="800" spc="9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technologies</a:t>
            </a:r>
            <a:r>
              <a:rPr sz="800" spc="7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in</a:t>
            </a:r>
            <a:r>
              <a:rPr sz="800" spc="70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the</a:t>
            </a:r>
            <a:r>
              <a:rPr sz="800" spc="-10" dirty="0">
                <a:latin typeface="Arial"/>
                <a:cs typeface="Arial"/>
              </a:rPr>
              <a:t> region.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628260" y="1525650"/>
            <a:ext cx="4265295" cy="863600"/>
          </a:xfrm>
          <a:custGeom>
            <a:avLst/>
            <a:gdLst/>
            <a:ahLst/>
            <a:cxnLst/>
            <a:rect l="l" t="t" r="r" b="b"/>
            <a:pathLst>
              <a:path w="4265295" h="863600">
                <a:moveTo>
                  <a:pt x="0" y="60451"/>
                </a:moveTo>
                <a:lnTo>
                  <a:pt x="4748" y="36915"/>
                </a:lnTo>
                <a:lnTo>
                  <a:pt x="17700" y="17700"/>
                </a:lnTo>
                <a:lnTo>
                  <a:pt x="36915" y="4748"/>
                </a:lnTo>
                <a:lnTo>
                  <a:pt x="60451" y="0"/>
                </a:lnTo>
                <a:lnTo>
                  <a:pt x="4204716" y="0"/>
                </a:lnTo>
                <a:lnTo>
                  <a:pt x="4228252" y="4748"/>
                </a:lnTo>
                <a:lnTo>
                  <a:pt x="4247467" y="17700"/>
                </a:lnTo>
                <a:lnTo>
                  <a:pt x="4260419" y="36915"/>
                </a:lnTo>
                <a:lnTo>
                  <a:pt x="4265168" y="60451"/>
                </a:lnTo>
                <a:lnTo>
                  <a:pt x="4265168" y="802767"/>
                </a:lnTo>
                <a:lnTo>
                  <a:pt x="4260419" y="826230"/>
                </a:lnTo>
                <a:lnTo>
                  <a:pt x="4247467" y="845407"/>
                </a:lnTo>
                <a:lnTo>
                  <a:pt x="4228252" y="858345"/>
                </a:lnTo>
                <a:lnTo>
                  <a:pt x="4204716" y="863092"/>
                </a:lnTo>
                <a:lnTo>
                  <a:pt x="60451" y="863092"/>
                </a:lnTo>
                <a:lnTo>
                  <a:pt x="36915" y="858345"/>
                </a:lnTo>
                <a:lnTo>
                  <a:pt x="17700" y="845407"/>
                </a:lnTo>
                <a:lnTo>
                  <a:pt x="4748" y="826230"/>
                </a:lnTo>
                <a:lnTo>
                  <a:pt x="0" y="802767"/>
                </a:lnTo>
                <a:lnTo>
                  <a:pt x="0" y="60451"/>
                </a:lnTo>
                <a:close/>
              </a:path>
            </a:pathLst>
          </a:custGeom>
          <a:ln w="9525">
            <a:solidFill>
              <a:srgbClr val="CFE1F3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 txBox="1"/>
          <p:nvPr/>
        </p:nvSpPr>
        <p:spPr>
          <a:xfrm>
            <a:off x="4737353" y="1593214"/>
            <a:ext cx="2967355" cy="180340"/>
          </a:xfrm>
          <a:prstGeom prst="rect">
            <a:avLst/>
          </a:prstGeom>
          <a:solidFill>
            <a:srgbClr val="0A5293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75"/>
              </a:lnSpc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Cybersecurity,</a:t>
            </a:r>
            <a:r>
              <a:rPr sz="12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r>
              <a:rPr sz="12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Storage,</a:t>
            </a:r>
            <a:r>
              <a:rPr sz="120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r>
              <a:rPr sz="120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FFFFFF"/>
                </a:solidFill>
                <a:latin typeface="Arial"/>
                <a:cs typeface="Arial"/>
              </a:rPr>
              <a:t>Mgmt.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725415" y="1820418"/>
            <a:ext cx="40195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800" spc="10" dirty="0">
                <a:latin typeface="Arial"/>
                <a:cs typeface="Arial"/>
              </a:rPr>
              <a:t>The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region </a:t>
            </a:r>
            <a:r>
              <a:rPr sz="800" dirty="0">
                <a:latin typeface="Arial"/>
                <a:cs typeface="Arial"/>
              </a:rPr>
              <a:t>has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 strong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military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presence,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 vibrant</a:t>
            </a:r>
            <a:r>
              <a:rPr sz="800" spc="-5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shipbuilding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industry,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and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-50" dirty="0">
                <a:latin typeface="Arial"/>
                <a:cs typeface="Arial"/>
              </a:rPr>
              <a:t>a</a:t>
            </a:r>
            <a:r>
              <a:rPr sz="800" spc="10" dirty="0">
                <a:latin typeface="Arial"/>
                <a:cs typeface="Arial"/>
              </a:rPr>
              <a:t> growing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wind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energy</a:t>
            </a:r>
            <a:r>
              <a:rPr sz="800" spc="8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sector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that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fuels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demand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for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technology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applications.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However, </a:t>
            </a:r>
            <a:r>
              <a:rPr sz="800" dirty="0">
                <a:latin typeface="Arial"/>
                <a:cs typeface="Arial"/>
              </a:rPr>
              <a:t>there</a:t>
            </a:r>
            <a:r>
              <a:rPr sz="800" spc="6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is</a:t>
            </a:r>
            <a:r>
              <a:rPr sz="800" spc="8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need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to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develop</a:t>
            </a:r>
            <a:r>
              <a:rPr sz="800" spc="7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platform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that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strengthens</a:t>
            </a:r>
            <a:r>
              <a:rPr sz="800" spc="7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connections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between</a:t>
            </a:r>
            <a:r>
              <a:rPr sz="800" spc="50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academia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and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industry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and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provides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capital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to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move</a:t>
            </a:r>
            <a:r>
              <a:rPr sz="800" spc="6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ideas</a:t>
            </a:r>
            <a:r>
              <a:rPr sz="800" spc="7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to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market.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628260" y="3376106"/>
            <a:ext cx="4265295" cy="1100644"/>
          </a:xfrm>
          <a:custGeom>
            <a:avLst/>
            <a:gdLst/>
            <a:ahLst/>
            <a:cxnLst/>
            <a:rect l="l" t="t" r="r" b="b"/>
            <a:pathLst>
              <a:path w="4265295" h="1003300">
                <a:moveTo>
                  <a:pt x="0" y="70231"/>
                </a:moveTo>
                <a:lnTo>
                  <a:pt x="5526" y="42916"/>
                </a:lnTo>
                <a:lnTo>
                  <a:pt x="20589" y="20589"/>
                </a:lnTo>
                <a:lnTo>
                  <a:pt x="42916" y="5526"/>
                </a:lnTo>
                <a:lnTo>
                  <a:pt x="70230" y="0"/>
                </a:lnTo>
                <a:lnTo>
                  <a:pt x="4194937" y="0"/>
                </a:lnTo>
                <a:lnTo>
                  <a:pt x="4222251" y="5526"/>
                </a:lnTo>
                <a:lnTo>
                  <a:pt x="4244578" y="20589"/>
                </a:lnTo>
                <a:lnTo>
                  <a:pt x="4259641" y="42916"/>
                </a:lnTo>
                <a:lnTo>
                  <a:pt x="4265168" y="70231"/>
                </a:lnTo>
                <a:lnTo>
                  <a:pt x="4265168" y="933056"/>
                </a:lnTo>
                <a:lnTo>
                  <a:pt x="4259641" y="960375"/>
                </a:lnTo>
                <a:lnTo>
                  <a:pt x="4244578" y="982687"/>
                </a:lnTo>
                <a:lnTo>
                  <a:pt x="4222251" y="997732"/>
                </a:lnTo>
                <a:lnTo>
                  <a:pt x="4194937" y="1003249"/>
                </a:lnTo>
                <a:lnTo>
                  <a:pt x="70230" y="1003249"/>
                </a:lnTo>
                <a:lnTo>
                  <a:pt x="42916" y="997732"/>
                </a:lnTo>
                <a:lnTo>
                  <a:pt x="20589" y="982687"/>
                </a:lnTo>
                <a:lnTo>
                  <a:pt x="5526" y="960375"/>
                </a:lnTo>
                <a:lnTo>
                  <a:pt x="0" y="933056"/>
                </a:lnTo>
                <a:lnTo>
                  <a:pt x="0" y="70231"/>
                </a:lnTo>
                <a:close/>
              </a:path>
            </a:pathLst>
          </a:custGeom>
          <a:ln w="9525">
            <a:solidFill>
              <a:srgbClr val="CFE1F3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 txBox="1"/>
          <p:nvPr/>
        </p:nvSpPr>
        <p:spPr>
          <a:xfrm>
            <a:off x="4740275" y="3455797"/>
            <a:ext cx="3352800" cy="180340"/>
          </a:xfrm>
          <a:prstGeom prst="rect">
            <a:avLst/>
          </a:prstGeom>
          <a:solidFill>
            <a:srgbClr val="6EA8DC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75"/>
              </a:lnSpc>
            </a:pP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Advanced</a:t>
            </a:r>
            <a:r>
              <a:rPr sz="120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Mfg.</a:t>
            </a:r>
            <a:r>
              <a:rPr sz="120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(includes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Unmanned</a:t>
            </a:r>
            <a:r>
              <a:rPr sz="1200" b="1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Systems)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28209" y="3716908"/>
            <a:ext cx="4165346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latin typeface="Arial"/>
                <a:cs typeface="Arial"/>
              </a:rPr>
              <a:t>Advanced mfg.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technologies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benefit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from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prosperous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ecosystem</a:t>
            </a:r>
            <a:r>
              <a:rPr sz="800" spc="7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for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testing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spc="-25" dirty="0">
                <a:latin typeface="Arial"/>
                <a:cs typeface="Arial"/>
              </a:rPr>
              <a:t>and</a:t>
            </a:r>
            <a:r>
              <a:rPr sz="800" dirty="0">
                <a:latin typeface="Arial"/>
                <a:cs typeface="Arial"/>
              </a:rPr>
              <a:t> innovation,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due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to</a:t>
            </a:r>
            <a:r>
              <a:rPr sz="800" spc="8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both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the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presence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of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key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players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and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the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demand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for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these </a:t>
            </a:r>
            <a:r>
              <a:rPr sz="800" spc="10" dirty="0">
                <a:latin typeface="Arial"/>
                <a:cs typeface="Arial"/>
              </a:rPr>
              <a:t>technologies.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Hampton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Roads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is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particularly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well</a:t>
            </a:r>
            <a:r>
              <a:rPr sz="800" spc="5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positioned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to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advance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technology </a:t>
            </a:r>
            <a:r>
              <a:rPr sz="800" spc="10" dirty="0">
                <a:latin typeface="Arial"/>
                <a:cs typeface="Arial"/>
              </a:rPr>
              <a:t>applications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autonomous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systems,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with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organizations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such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as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NASA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Langley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(which </a:t>
            </a:r>
            <a:r>
              <a:rPr sz="800" dirty="0">
                <a:latin typeface="Arial"/>
                <a:cs typeface="Arial"/>
              </a:rPr>
              <a:t>has </a:t>
            </a:r>
            <a:r>
              <a:rPr sz="800" spc="10" dirty="0">
                <a:latin typeface="Arial"/>
                <a:cs typeface="Arial"/>
              </a:rPr>
              <a:t>strong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research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capabilities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unmanned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systems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and </a:t>
            </a:r>
            <a:r>
              <a:rPr sz="800" dirty="0">
                <a:latin typeface="Arial"/>
                <a:cs typeface="Arial"/>
              </a:rPr>
              <a:t>hypersonics),</a:t>
            </a:r>
            <a:r>
              <a:rPr sz="800" spc="-4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Huntington </a:t>
            </a:r>
            <a:r>
              <a:rPr sz="800" dirty="0">
                <a:latin typeface="Arial"/>
                <a:cs typeface="Arial"/>
              </a:rPr>
              <a:t>Ingalls,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DroneUp,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Dominion</a:t>
            </a:r>
            <a:r>
              <a:rPr sz="800" spc="-45" dirty="0">
                <a:latin typeface="Arial"/>
                <a:cs typeface="Arial"/>
              </a:rPr>
              <a:t> </a:t>
            </a:r>
            <a:r>
              <a:rPr sz="800" dirty="0">
                <a:latin typeface="Arial"/>
                <a:cs typeface="Arial"/>
              </a:rPr>
              <a:t>Energy, </a:t>
            </a:r>
            <a:r>
              <a:rPr sz="800" spc="10" dirty="0">
                <a:latin typeface="Arial"/>
                <a:cs typeface="Arial"/>
              </a:rPr>
              <a:t>and</a:t>
            </a:r>
            <a:r>
              <a:rPr sz="800" dirty="0">
                <a:latin typeface="Arial"/>
                <a:cs typeface="Arial"/>
              </a:rPr>
              <a:t> ODU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driving</a:t>
            </a:r>
            <a:r>
              <a:rPr sz="800" spc="-3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innovation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in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these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areas.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45278" y="942848"/>
            <a:ext cx="413702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latin typeface="Arial"/>
                <a:cs typeface="Arial"/>
              </a:rPr>
              <a:t>Opportunity</a:t>
            </a:r>
            <a:r>
              <a:rPr sz="1000" b="1" spc="-10" dirty="0">
                <a:latin typeface="Arial"/>
                <a:cs typeface="Arial"/>
              </a:rPr>
              <a:t> Areas**:</a:t>
            </a:r>
            <a:endParaRPr sz="10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000" spc="60" dirty="0">
                <a:latin typeface="Arial"/>
                <a:cs typeface="Arial"/>
              </a:rPr>
              <a:t>We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identified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3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technologies</a:t>
            </a:r>
            <a:r>
              <a:rPr sz="1000" spc="1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where</a:t>
            </a:r>
            <a:r>
              <a:rPr sz="1000" spc="11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HR</a:t>
            </a:r>
            <a:r>
              <a:rPr sz="1000" spc="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has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strong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position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that</a:t>
            </a:r>
            <a:r>
              <a:rPr sz="1000" spc="50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could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be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further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leveraged</a:t>
            </a:r>
            <a:r>
              <a:rPr sz="1000" spc="7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for</a:t>
            </a:r>
            <a:r>
              <a:rPr sz="1000" spc="7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use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in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both</a:t>
            </a:r>
            <a:r>
              <a:rPr sz="1000" spc="9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civilian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and</a:t>
            </a:r>
            <a:r>
              <a:rPr sz="1000" spc="7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defense</a:t>
            </a:r>
            <a:r>
              <a:rPr sz="1000" spc="9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sectors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848725" y="4874767"/>
            <a:ext cx="1644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solidFill>
                  <a:srgbClr val="083B92"/>
                </a:solidFill>
                <a:latin typeface="Arial"/>
                <a:cs typeface="Arial"/>
              </a:rPr>
              <a:t>18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0"/>
            <a:ext cx="9128760" cy="735965"/>
          </a:xfrm>
          <a:custGeom>
            <a:avLst/>
            <a:gdLst/>
            <a:ahLst/>
            <a:cxnLst/>
            <a:rect l="l" t="t" r="r" b="b"/>
            <a:pathLst>
              <a:path w="9128760" h="735965">
                <a:moveTo>
                  <a:pt x="0" y="735964"/>
                </a:moveTo>
                <a:lnTo>
                  <a:pt x="9128225" y="735964"/>
                </a:lnTo>
                <a:lnTo>
                  <a:pt x="9128225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1F5F"/>
                </a:solidFill>
              </a:rPr>
              <a:t>Key</a:t>
            </a:r>
            <a:r>
              <a:rPr spc="-55" dirty="0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Technology</a:t>
            </a:r>
            <a:r>
              <a:rPr spc="-75" dirty="0">
                <a:solidFill>
                  <a:srgbClr val="001F5F"/>
                </a:solidFill>
              </a:rPr>
              <a:t> </a:t>
            </a:r>
            <a:r>
              <a:rPr spc="-10" dirty="0">
                <a:solidFill>
                  <a:srgbClr val="001F5F"/>
                </a:solidFill>
              </a:rPr>
              <a:t>Areas</a:t>
            </a:r>
            <a:r>
              <a:rPr spc="-25" dirty="0">
                <a:solidFill>
                  <a:srgbClr val="001F5F"/>
                </a:solidFill>
              </a:rPr>
              <a:t> </a:t>
            </a:r>
            <a:r>
              <a:rPr spc="150" dirty="0">
                <a:solidFill>
                  <a:srgbClr val="001F5F"/>
                </a:solidFill>
              </a:rPr>
              <a:t>-</a:t>
            </a:r>
            <a:r>
              <a:rPr spc="-35" dirty="0">
                <a:solidFill>
                  <a:srgbClr val="001F5F"/>
                </a:solidFill>
              </a:rPr>
              <a:t> </a:t>
            </a:r>
            <a:r>
              <a:rPr dirty="0"/>
              <a:t>Opportunity</a:t>
            </a:r>
            <a:r>
              <a:rPr spc="-65" dirty="0"/>
              <a:t> </a:t>
            </a:r>
            <a:r>
              <a:rPr spc="-10" dirty="0"/>
              <a:t>Areas</a:t>
            </a:r>
          </a:p>
        </p:txBody>
      </p:sp>
      <p:pic>
        <p:nvPicPr>
          <p:cNvPr id="23" name="object 2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35347" y="4861441"/>
            <a:ext cx="545147" cy="1817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14638" y="4874767"/>
            <a:ext cx="977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0" dirty="0">
                <a:solidFill>
                  <a:srgbClr val="083B92"/>
                </a:solidFill>
                <a:latin typeface="Arial"/>
                <a:cs typeface="Arial"/>
              </a:rPr>
              <a:t>4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9525" y="906017"/>
            <a:ext cx="9159240" cy="3782060"/>
            <a:chOff x="-9525" y="906017"/>
            <a:chExt cx="9159240" cy="3782060"/>
          </a:xfrm>
        </p:grpSpPr>
        <p:sp>
          <p:nvSpPr>
            <p:cNvPr id="4" name="object 4"/>
            <p:cNvSpPr/>
            <p:nvPr/>
          </p:nvSpPr>
          <p:spPr>
            <a:xfrm>
              <a:off x="0" y="915542"/>
              <a:ext cx="9140190" cy="3763010"/>
            </a:xfrm>
            <a:custGeom>
              <a:avLst/>
              <a:gdLst/>
              <a:ahLst/>
              <a:cxnLst/>
              <a:rect l="l" t="t" r="r" b="b"/>
              <a:pathLst>
                <a:path w="9140190" h="3763010">
                  <a:moveTo>
                    <a:pt x="2281936" y="3762629"/>
                  </a:moveTo>
                  <a:lnTo>
                    <a:pt x="4567936" y="3762629"/>
                  </a:lnTo>
                  <a:lnTo>
                    <a:pt x="4567936" y="0"/>
                  </a:lnTo>
                  <a:lnTo>
                    <a:pt x="2281936" y="0"/>
                  </a:lnTo>
                  <a:lnTo>
                    <a:pt x="2281936" y="3762629"/>
                  </a:lnTo>
                  <a:close/>
                </a:path>
                <a:path w="9140190" h="3763010">
                  <a:moveTo>
                    <a:pt x="4568063" y="3762629"/>
                  </a:moveTo>
                  <a:lnTo>
                    <a:pt x="6854063" y="3762629"/>
                  </a:lnTo>
                  <a:lnTo>
                    <a:pt x="6854063" y="0"/>
                  </a:lnTo>
                  <a:lnTo>
                    <a:pt x="4568063" y="0"/>
                  </a:lnTo>
                  <a:lnTo>
                    <a:pt x="4568063" y="3762629"/>
                  </a:lnTo>
                  <a:close/>
                </a:path>
                <a:path w="9140190" h="3763010">
                  <a:moveTo>
                    <a:pt x="6854063" y="3762629"/>
                  </a:moveTo>
                  <a:lnTo>
                    <a:pt x="9140063" y="3762629"/>
                  </a:lnTo>
                  <a:lnTo>
                    <a:pt x="9140063" y="0"/>
                  </a:lnTo>
                  <a:lnTo>
                    <a:pt x="6854063" y="0"/>
                  </a:lnTo>
                  <a:lnTo>
                    <a:pt x="6854063" y="3762629"/>
                  </a:lnTo>
                  <a:close/>
                </a:path>
                <a:path w="9140190" h="3763010">
                  <a:moveTo>
                    <a:pt x="0" y="3762629"/>
                  </a:moveTo>
                  <a:lnTo>
                    <a:pt x="2282050" y="3762629"/>
                  </a:lnTo>
                  <a:lnTo>
                    <a:pt x="2282050" y="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EDEDED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8949" y="915619"/>
              <a:ext cx="9135110" cy="998855"/>
            </a:xfrm>
            <a:custGeom>
              <a:avLst/>
              <a:gdLst/>
              <a:ahLst/>
              <a:cxnLst/>
              <a:rect l="l" t="t" r="r" b="b"/>
              <a:pathLst>
                <a:path w="9135110" h="998855">
                  <a:moveTo>
                    <a:pt x="9135050" y="0"/>
                  </a:moveTo>
                  <a:lnTo>
                    <a:pt x="0" y="0"/>
                  </a:lnTo>
                  <a:lnTo>
                    <a:pt x="0" y="998397"/>
                  </a:lnTo>
                  <a:lnTo>
                    <a:pt x="9135050" y="998397"/>
                  </a:lnTo>
                  <a:lnTo>
                    <a:pt x="9135050" y="0"/>
                  </a:lnTo>
                  <a:close/>
                </a:path>
              </a:pathLst>
            </a:custGeom>
            <a:solidFill>
              <a:srgbClr val="ECF4F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6337" rIns="0" bIns="0" rtlCol="0">
            <a:spAutoFit/>
          </a:bodyPr>
          <a:lstStyle/>
          <a:p>
            <a:pPr marL="17399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1F5F"/>
                </a:solidFill>
              </a:rPr>
              <a:t>Hampton</a:t>
            </a:r>
            <a:r>
              <a:rPr spc="-10" dirty="0">
                <a:solidFill>
                  <a:srgbClr val="001F5F"/>
                </a:solidFill>
              </a:rPr>
              <a:t> </a:t>
            </a:r>
            <a:r>
              <a:rPr spc="-30" dirty="0">
                <a:solidFill>
                  <a:srgbClr val="001F5F"/>
                </a:solidFill>
              </a:rPr>
              <a:t>Roads</a:t>
            </a:r>
            <a:r>
              <a:rPr spc="20" dirty="0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Investment</a:t>
            </a:r>
            <a:r>
              <a:rPr spc="15" dirty="0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Playbook</a:t>
            </a:r>
            <a:r>
              <a:rPr spc="-5" dirty="0">
                <a:solidFill>
                  <a:srgbClr val="001F5F"/>
                </a:solidFill>
              </a:rPr>
              <a:t> </a:t>
            </a:r>
            <a:r>
              <a:rPr spc="150" dirty="0">
                <a:solidFill>
                  <a:srgbClr val="001F5F"/>
                </a:solidFill>
              </a:rPr>
              <a:t>-</a:t>
            </a:r>
            <a:r>
              <a:rPr spc="15" dirty="0">
                <a:solidFill>
                  <a:srgbClr val="001F5F"/>
                </a:solidFill>
              </a:rPr>
              <a:t> </a:t>
            </a:r>
            <a:r>
              <a:rPr spc="-10" dirty="0">
                <a:solidFill>
                  <a:srgbClr val="4285F4"/>
                </a:solidFill>
              </a:rPr>
              <a:t>Context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80694" y="2671064"/>
            <a:ext cx="107886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Arial"/>
                <a:cs typeface="Arial"/>
              </a:rPr>
              <a:t>Remilitarization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0694" y="3377641"/>
            <a:ext cx="70548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10" dirty="0">
                <a:latin typeface="Arial"/>
                <a:cs typeface="Arial"/>
              </a:rPr>
              <a:t>Reshoring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0694" y="4109720"/>
            <a:ext cx="112585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Arial"/>
                <a:cs typeface="Arial"/>
              </a:rPr>
              <a:t>Decarbonization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16810" y="2306221"/>
            <a:ext cx="1998980" cy="224409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1300" b="1" spc="-10" dirty="0">
                <a:solidFill>
                  <a:srgbClr val="4471C4"/>
                </a:solidFill>
                <a:latin typeface="Arial"/>
                <a:cs typeface="Arial"/>
              </a:rPr>
              <a:t>$1.9T</a:t>
            </a:r>
            <a:endParaRPr sz="13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dirty="0">
                <a:latin typeface="Arial"/>
                <a:cs typeface="Arial"/>
              </a:rPr>
              <a:t>American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Rescue</a:t>
            </a:r>
            <a:r>
              <a:rPr sz="1000" spc="9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Plan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300" b="1" spc="-10" dirty="0">
                <a:solidFill>
                  <a:srgbClr val="4471C4"/>
                </a:solidFill>
                <a:latin typeface="Arial"/>
                <a:cs typeface="Arial"/>
              </a:rPr>
              <a:t>$1.2T</a:t>
            </a:r>
            <a:endParaRPr sz="13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000" dirty="0">
                <a:latin typeface="Arial"/>
                <a:cs typeface="Arial"/>
              </a:rPr>
              <a:t>Bipartisan</a:t>
            </a:r>
            <a:r>
              <a:rPr sz="1000" spc="1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Infrastructure</a:t>
            </a:r>
            <a:r>
              <a:rPr sz="1000" spc="20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Law</a:t>
            </a:r>
            <a:r>
              <a:rPr sz="1000" spc="13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(BIL)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1300" b="1" spc="-10" dirty="0">
                <a:solidFill>
                  <a:srgbClr val="4471C4"/>
                </a:solidFill>
                <a:latin typeface="Arial"/>
                <a:cs typeface="Arial"/>
              </a:rPr>
              <a:t>$280B</a:t>
            </a:r>
            <a:endParaRPr sz="13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000" spc="-30" dirty="0">
                <a:latin typeface="Arial"/>
                <a:cs typeface="Arial"/>
              </a:rPr>
              <a:t>CHIPS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Science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Act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1300" b="1" spc="-10" dirty="0">
                <a:solidFill>
                  <a:srgbClr val="4471C4"/>
                </a:solidFill>
                <a:latin typeface="Arial"/>
                <a:cs typeface="Arial"/>
              </a:rPr>
              <a:t>$437B</a:t>
            </a:r>
            <a:endParaRPr sz="13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000" dirty="0">
                <a:latin typeface="Arial"/>
                <a:cs typeface="Arial"/>
              </a:rPr>
              <a:t>Inflation</a:t>
            </a:r>
            <a:r>
              <a:rPr sz="1000" spc="16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Reduction</a:t>
            </a:r>
            <a:r>
              <a:rPr sz="1000" spc="1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Act</a:t>
            </a:r>
            <a:r>
              <a:rPr sz="1000" spc="12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(IRA)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1300" b="1" spc="-10" dirty="0">
                <a:solidFill>
                  <a:srgbClr val="4471C4"/>
                </a:solidFill>
                <a:latin typeface="Arial"/>
                <a:cs typeface="Arial"/>
              </a:rPr>
              <a:t>$850B+</a:t>
            </a:r>
            <a:endParaRPr sz="13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000" spc="-25" dirty="0">
                <a:latin typeface="Arial"/>
                <a:cs typeface="Arial"/>
              </a:rPr>
              <a:t>DOD’s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FY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2025</a:t>
            </a:r>
            <a:r>
              <a:rPr sz="1000" spc="-3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Appropriations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99379" y="4270654"/>
            <a:ext cx="102616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Arial"/>
                <a:cs typeface="Arial"/>
              </a:rPr>
              <a:t>Military</a:t>
            </a:r>
            <a:r>
              <a:rPr sz="1100" b="1" spc="30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Metros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99379" y="2543683"/>
            <a:ext cx="108394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Arial"/>
                <a:cs typeface="Arial"/>
              </a:rPr>
              <a:t>New</a:t>
            </a:r>
            <a:r>
              <a:rPr sz="1100" b="1" spc="5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Tech</a:t>
            </a:r>
            <a:r>
              <a:rPr sz="1100" b="1" spc="45" dirty="0">
                <a:latin typeface="Arial"/>
                <a:cs typeface="Arial"/>
              </a:rPr>
              <a:t> </a:t>
            </a:r>
            <a:r>
              <a:rPr sz="1100" b="1" spc="-20" dirty="0">
                <a:latin typeface="Arial"/>
                <a:cs typeface="Arial"/>
              </a:rPr>
              <a:t>Hubs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73979" y="3119374"/>
            <a:ext cx="131000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Arial"/>
                <a:cs typeface="Arial"/>
              </a:rPr>
              <a:t>Climate</a:t>
            </a:r>
            <a:r>
              <a:rPr sz="1100" b="1" spc="-1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1</a:t>
            </a:r>
            <a:r>
              <a:rPr sz="1050" b="1" baseline="27777" dirty="0">
                <a:latin typeface="Arial"/>
                <a:cs typeface="Arial"/>
              </a:rPr>
              <a:t>st</a:t>
            </a:r>
            <a:r>
              <a:rPr sz="1050" b="1" spc="142" baseline="27777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Movers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99379" y="3694938"/>
            <a:ext cx="148399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Arial"/>
                <a:cs typeface="Arial"/>
              </a:rPr>
              <a:t>Trading</a:t>
            </a:r>
            <a:r>
              <a:rPr sz="1100" b="1" spc="-50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Powerhouses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7599" y="1032509"/>
            <a:ext cx="18497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9855" marR="5080" indent="-9779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Mega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forces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are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creating </a:t>
            </a:r>
            <a:r>
              <a:rPr sz="1200" b="1" dirty="0">
                <a:latin typeface="Arial"/>
                <a:cs typeface="Arial"/>
              </a:rPr>
              <a:t>a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new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economic</a:t>
            </a:r>
            <a:r>
              <a:rPr sz="1200" b="1" spc="-20" dirty="0">
                <a:latin typeface="Arial"/>
                <a:cs typeface="Arial"/>
              </a:rPr>
              <a:t> order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99508" y="1032509"/>
            <a:ext cx="180911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200" b="1" spc="-70" dirty="0">
                <a:latin typeface="Arial"/>
                <a:cs typeface="Arial"/>
              </a:rPr>
              <a:t>A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handful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metros </a:t>
            </a:r>
            <a:r>
              <a:rPr sz="1200" b="1" spc="-25" dirty="0">
                <a:latin typeface="Arial"/>
                <a:cs typeface="Arial"/>
              </a:rPr>
              <a:t>are </a:t>
            </a:r>
            <a:r>
              <a:rPr sz="1200" b="1" dirty="0">
                <a:latin typeface="Arial"/>
                <a:cs typeface="Arial"/>
              </a:rPr>
              <a:t>making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the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most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by </a:t>
            </a:r>
            <a:r>
              <a:rPr sz="1200" b="1" dirty="0">
                <a:latin typeface="Arial"/>
                <a:cs typeface="Arial"/>
              </a:rPr>
              <a:t>leveraging</a:t>
            </a:r>
            <a:r>
              <a:rPr sz="1200" b="1" spc="5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their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position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03160" y="1032509"/>
            <a:ext cx="193548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latin typeface="Arial"/>
                <a:cs typeface="Arial"/>
              </a:rPr>
              <a:t>Cities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metros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can </a:t>
            </a:r>
            <a:r>
              <a:rPr sz="1200" b="1" dirty="0">
                <a:latin typeface="Arial"/>
                <a:cs typeface="Arial"/>
              </a:rPr>
              <a:t>strengthen</a:t>
            </a:r>
            <a:r>
              <a:rPr sz="1200" b="1" spc="7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their</a:t>
            </a:r>
            <a:r>
              <a:rPr sz="1200" b="1" spc="3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position </a:t>
            </a:r>
            <a:r>
              <a:rPr sz="1200" b="1" dirty="0">
                <a:latin typeface="Arial"/>
                <a:cs typeface="Arial"/>
              </a:rPr>
              <a:t>by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developing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Investment Playbooks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19298" y="1032509"/>
            <a:ext cx="173799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200" b="1" spc="-35" dirty="0">
                <a:latin typeface="Arial"/>
                <a:cs typeface="Arial"/>
              </a:rPr>
              <a:t>This</a:t>
            </a:r>
            <a:r>
              <a:rPr sz="1200" b="1" spc="-6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shift</a:t>
            </a:r>
            <a:r>
              <a:rPr sz="1200" b="1" spc="-60" dirty="0">
                <a:latin typeface="Arial"/>
                <a:cs typeface="Arial"/>
              </a:rPr>
              <a:t> is</a:t>
            </a:r>
            <a:r>
              <a:rPr sz="1200" b="1" spc="-65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being </a:t>
            </a:r>
            <a:r>
              <a:rPr sz="1200" b="1" dirty="0">
                <a:latin typeface="Arial"/>
                <a:cs typeface="Arial"/>
              </a:rPr>
              <a:t>catalyzed</a:t>
            </a:r>
            <a:r>
              <a:rPr sz="1200" b="1" spc="165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by </a:t>
            </a:r>
            <a:r>
              <a:rPr sz="1200" b="1" dirty="0">
                <a:latin typeface="Arial"/>
                <a:cs typeface="Arial"/>
              </a:rPr>
              <a:t>unprecedented</a:t>
            </a:r>
            <a:r>
              <a:rPr sz="1200" b="1" spc="28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federal spending</a:t>
            </a:r>
            <a:endParaRPr sz="1200" dirty="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22948" y="1970913"/>
            <a:ext cx="8169275" cy="2588260"/>
            <a:chOff x="122948" y="1970913"/>
            <a:chExt cx="8169275" cy="2588260"/>
          </a:xfrm>
        </p:grpSpPr>
        <p:sp>
          <p:nvSpPr>
            <p:cNvPr id="20" name="object 20"/>
            <p:cNvSpPr/>
            <p:nvPr/>
          </p:nvSpPr>
          <p:spPr>
            <a:xfrm>
              <a:off x="122948" y="2494280"/>
              <a:ext cx="532130" cy="556895"/>
            </a:xfrm>
            <a:custGeom>
              <a:avLst/>
              <a:gdLst/>
              <a:ahLst/>
              <a:cxnLst/>
              <a:rect l="l" t="t" r="r" b="b"/>
              <a:pathLst>
                <a:path w="532130" h="556894">
                  <a:moveTo>
                    <a:pt x="265811" y="0"/>
                  </a:moveTo>
                  <a:lnTo>
                    <a:pt x="218032" y="4483"/>
                  </a:lnTo>
                  <a:lnTo>
                    <a:pt x="173062" y="17410"/>
                  </a:lnTo>
                  <a:lnTo>
                    <a:pt x="131652" y="37996"/>
                  </a:lnTo>
                  <a:lnTo>
                    <a:pt x="94554" y="65456"/>
                  </a:lnTo>
                  <a:lnTo>
                    <a:pt x="62516" y="99004"/>
                  </a:lnTo>
                  <a:lnTo>
                    <a:pt x="36291" y="137856"/>
                  </a:lnTo>
                  <a:lnTo>
                    <a:pt x="16630" y="181226"/>
                  </a:lnTo>
                  <a:lnTo>
                    <a:pt x="4282" y="228331"/>
                  </a:lnTo>
                  <a:lnTo>
                    <a:pt x="0" y="278383"/>
                  </a:lnTo>
                  <a:lnTo>
                    <a:pt x="4282" y="328474"/>
                  </a:lnTo>
                  <a:lnTo>
                    <a:pt x="16630" y="375608"/>
                  </a:lnTo>
                  <a:lnTo>
                    <a:pt x="36291" y="419001"/>
                  </a:lnTo>
                  <a:lnTo>
                    <a:pt x="62516" y="457868"/>
                  </a:lnTo>
                  <a:lnTo>
                    <a:pt x="94554" y="491427"/>
                  </a:lnTo>
                  <a:lnTo>
                    <a:pt x="131652" y="518893"/>
                  </a:lnTo>
                  <a:lnTo>
                    <a:pt x="173062" y="539482"/>
                  </a:lnTo>
                  <a:lnTo>
                    <a:pt x="218032" y="552411"/>
                  </a:lnTo>
                  <a:lnTo>
                    <a:pt x="265811" y="556894"/>
                  </a:lnTo>
                  <a:lnTo>
                    <a:pt x="313593" y="552411"/>
                  </a:lnTo>
                  <a:lnTo>
                    <a:pt x="358564" y="539482"/>
                  </a:lnTo>
                  <a:lnTo>
                    <a:pt x="399974" y="518893"/>
                  </a:lnTo>
                  <a:lnTo>
                    <a:pt x="437073" y="491427"/>
                  </a:lnTo>
                  <a:lnTo>
                    <a:pt x="469109" y="457868"/>
                  </a:lnTo>
                  <a:lnTo>
                    <a:pt x="495332" y="419001"/>
                  </a:lnTo>
                  <a:lnTo>
                    <a:pt x="514993" y="375608"/>
                  </a:lnTo>
                  <a:lnTo>
                    <a:pt x="527339" y="328474"/>
                  </a:lnTo>
                  <a:lnTo>
                    <a:pt x="531622" y="278383"/>
                  </a:lnTo>
                  <a:lnTo>
                    <a:pt x="527339" y="228331"/>
                  </a:lnTo>
                  <a:lnTo>
                    <a:pt x="514993" y="181226"/>
                  </a:lnTo>
                  <a:lnTo>
                    <a:pt x="495332" y="137856"/>
                  </a:lnTo>
                  <a:lnTo>
                    <a:pt x="469109" y="99004"/>
                  </a:lnTo>
                  <a:lnTo>
                    <a:pt x="437073" y="65456"/>
                  </a:lnTo>
                  <a:lnTo>
                    <a:pt x="399974" y="37996"/>
                  </a:lnTo>
                  <a:lnTo>
                    <a:pt x="358564" y="17410"/>
                  </a:lnTo>
                  <a:lnTo>
                    <a:pt x="313593" y="4483"/>
                  </a:lnTo>
                  <a:lnTo>
                    <a:pt x="265811" y="0"/>
                  </a:lnTo>
                  <a:close/>
                </a:path>
              </a:pathLst>
            </a:custGeom>
            <a:solidFill>
              <a:srgbClr val="1E4E79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157492" y="2524633"/>
              <a:ext cx="467359" cy="489584"/>
            </a:xfrm>
            <a:custGeom>
              <a:avLst/>
              <a:gdLst/>
              <a:ahLst/>
              <a:cxnLst/>
              <a:rect l="l" t="t" r="r" b="b"/>
              <a:pathLst>
                <a:path w="467359" h="489585">
                  <a:moveTo>
                    <a:pt x="233540" y="0"/>
                  </a:moveTo>
                  <a:lnTo>
                    <a:pt x="186473" y="4968"/>
                  </a:lnTo>
                  <a:lnTo>
                    <a:pt x="142635" y="19218"/>
                  </a:lnTo>
                  <a:lnTo>
                    <a:pt x="102965" y="41770"/>
                  </a:lnTo>
                  <a:lnTo>
                    <a:pt x="68402" y="71643"/>
                  </a:lnTo>
                  <a:lnTo>
                    <a:pt x="39884" y="107856"/>
                  </a:lnTo>
                  <a:lnTo>
                    <a:pt x="18352" y="149429"/>
                  </a:lnTo>
                  <a:lnTo>
                    <a:pt x="4744" y="195380"/>
                  </a:lnTo>
                  <a:lnTo>
                    <a:pt x="0" y="244729"/>
                  </a:lnTo>
                  <a:lnTo>
                    <a:pt x="4744" y="294035"/>
                  </a:lnTo>
                  <a:lnTo>
                    <a:pt x="18352" y="339955"/>
                  </a:lnTo>
                  <a:lnTo>
                    <a:pt x="39884" y="381505"/>
                  </a:lnTo>
                  <a:lnTo>
                    <a:pt x="68402" y="417702"/>
                  </a:lnTo>
                  <a:lnTo>
                    <a:pt x="102965" y="447566"/>
                  </a:lnTo>
                  <a:lnTo>
                    <a:pt x="142635" y="470114"/>
                  </a:lnTo>
                  <a:lnTo>
                    <a:pt x="186473" y="484363"/>
                  </a:lnTo>
                  <a:lnTo>
                    <a:pt x="233540" y="489331"/>
                  </a:lnTo>
                  <a:lnTo>
                    <a:pt x="280607" y="484363"/>
                  </a:lnTo>
                  <a:lnTo>
                    <a:pt x="324446" y="470114"/>
                  </a:lnTo>
                  <a:lnTo>
                    <a:pt x="364119" y="447566"/>
                  </a:lnTo>
                  <a:lnTo>
                    <a:pt x="398684" y="417703"/>
                  </a:lnTo>
                  <a:lnTo>
                    <a:pt x="427204" y="381505"/>
                  </a:lnTo>
                  <a:lnTo>
                    <a:pt x="448738" y="339955"/>
                  </a:lnTo>
                  <a:lnTo>
                    <a:pt x="462348" y="294035"/>
                  </a:lnTo>
                  <a:lnTo>
                    <a:pt x="467093" y="244729"/>
                  </a:lnTo>
                  <a:lnTo>
                    <a:pt x="462348" y="195380"/>
                  </a:lnTo>
                  <a:lnTo>
                    <a:pt x="448738" y="149429"/>
                  </a:lnTo>
                  <a:lnTo>
                    <a:pt x="427204" y="107856"/>
                  </a:lnTo>
                  <a:lnTo>
                    <a:pt x="398684" y="71643"/>
                  </a:lnTo>
                  <a:lnTo>
                    <a:pt x="364119" y="41770"/>
                  </a:lnTo>
                  <a:lnTo>
                    <a:pt x="324446" y="19218"/>
                  </a:lnTo>
                  <a:lnTo>
                    <a:pt x="280607" y="4968"/>
                  </a:lnTo>
                  <a:lnTo>
                    <a:pt x="233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2" name="object 22"/>
            <p:cNvSpPr/>
            <p:nvPr/>
          </p:nvSpPr>
          <p:spPr>
            <a:xfrm>
              <a:off x="157492" y="2524633"/>
              <a:ext cx="467359" cy="489584"/>
            </a:xfrm>
            <a:custGeom>
              <a:avLst/>
              <a:gdLst/>
              <a:ahLst/>
              <a:cxnLst/>
              <a:rect l="l" t="t" r="r" b="b"/>
              <a:pathLst>
                <a:path w="467359" h="489585">
                  <a:moveTo>
                    <a:pt x="0" y="244729"/>
                  </a:moveTo>
                  <a:lnTo>
                    <a:pt x="4744" y="195380"/>
                  </a:lnTo>
                  <a:lnTo>
                    <a:pt x="18352" y="149429"/>
                  </a:lnTo>
                  <a:lnTo>
                    <a:pt x="39884" y="107856"/>
                  </a:lnTo>
                  <a:lnTo>
                    <a:pt x="68402" y="71643"/>
                  </a:lnTo>
                  <a:lnTo>
                    <a:pt x="102965" y="41770"/>
                  </a:lnTo>
                  <a:lnTo>
                    <a:pt x="142635" y="19218"/>
                  </a:lnTo>
                  <a:lnTo>
                    <a:pt x="186473" y="4968"/>
                  </a:lnTo>
                  <a:lnTo>
                    <a:pt x="233540" y="0"/>
                  </a:lnTo>
                  <a:lnTo>
                    <a:pt x="280607" y="4968"/>
                  </a:lnTo>
                  <a:lnTo>
                    <a:pt x="324446" y="19218"/>
                  </a:lnTo>
                  <a:lnTo>
                    <a:pt x="364119" y="41770"/>
                  </a:lnTo>
                  <a:lnTo>
                    <a:pt x="398684" y="71643"/>
                  </a:lnTo>
                  <a:lnTo>
                    <a:pt x="427204" y="107856"/>
                  </a:lnTo>
                  <a:lnTo>
                    <a:pt x="448738" y="149429"/>
                  </a:lnTo>
                  <a:lnTo>
                    <a:pt x="462348" y="195380"/>
                  </a:lnTo>
                  <a:lnTo>
                    <a:pt x="467093" y="244729"/>
                  </a:lnTo>
                  <a:lnTo>
                    <a:pt x="462348" y="294035"/>
                  </a:lnTo>
                  <a:lnTo>
                    <a:pt x="448738" y="339955"/>
                  </a:lnTo>
                  <a:lnTo>
                    <a:pt x="427204" y="381505"/>
                  </a:lnTo>
                  <a:lnTo>
                    <a:pt x="398684" y="417703"/>
                  </a:lnTo>
                  <a:lnTo>
                    <a:pt x="364119" y="447566"/>
                  </a:lnTo>
                  <a:lnTo>
                    <a:pt x="324446" y="470114"/>
                  </a:lnTo>
                  <a:lnTo>
                    <a:pt x="280607" y="484363"/>
                  </a:lnTo>
                  <a:lnTo>
                    <a:pt x="233540" y="489331"/>
                  </a:lnTo>
                  <a:lnTo>
                    <a:pt x="186473" y="484363"/>
                  </a:lnTo>
                  <a:lnTo>
                    <a:pt x="142635" y="470114"/>
                  </a:lnTo>
                  <a:lnTo>
                    <a:pt x="102965" y="447566"/>
                  </a:lnTo>
                  <a:lnTo>
                    <a:pt x="68402" y="417702"/>
                  </a:lnTo>
                  <a:lnTo>
                    <a:pt x="39884" y="381505"/>
                  </a:lnTo>
                  <a:lnTo>
                    <a:pt x="18352" y="339955"/>
                  </a:lnTo>
                  <a:lnTo>
                    <a:pt x="4744" y="294035"/>
                  </a:lnTo>
                  <a:lnTo>
                    <a:pt x="0" y="244729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3" name="object 23"/>
            <p:cNvSpPr/>
            <p:nvPr/>
          </p:nvSpPr>
          <p:spPr>
            <a:xfrm>
              <a:off x="122948" y="3201162"/>
              <a:ext cx="532130" cy="556895"/>
            </a:xfrm>
            <a:custGeom>
              <a:avLst/>
              <a:gdLst/>
              <a:ahLst/>
              <a:cxnLst/>
              <a:rect l="l" t="t" r="r" b="b"/>
              <a:pathLst>
                <a:path w="532130" h="556895">
                  <a:moveTo>
                    <a:pt x="265811" y="0"/>
                  </a:moveTo>
                  <a:lnTo>
                    <a:pt x="218032" y="4487"/>
                  </a:lnTo>
                  <a:lnTo>
                    <a:pt x="173062" y="17426"/>
                  </a:lnTo>
                  <a:lnTo>
                    <a:pt x="131652" y="38029"/>
                  </a:lnTo>
                  <a:lnTo>
                    <a:pt x="94554" y="65509"/>
                  </a:lnTo>
                  <a:lnTo>
                    <a:pt x="62516" y="99078"/>
                  </a:lnTo>
                  <a:lnTo>
                    <a:pt x="36291" y="137950"/>
                  </a:lnTo>
                  <a:lnTo>
                    <a:pt x="16630" y="181337"/>
                  </a:lnTo>
                  <a:lnTo>
                    <a:pt x="4282" y="228453"/>
                  </a:lnTo>
                  <a:lnTo>
                    <a:pt x="0" y="278511"/>
                  </a:lnTo>
                  <a:lnTo>
                    <a:pt x="4282" y="328563"/>
                  </a:lnTo>
                  <a:lnTo>
                    <a:pt x="16630" y="375668"/>
                  </a:lnTo>
                  <a:lnTo>
                    <a:pt x="36291" y="419038"/>
                  </a:lnTo>
                  <a:lnTo>
                    <a:pt x="62516" y="457890"/>
                  </a:lnTo>
                  <a:lnTo>
                    <a:pt x="94554" y="491438"/>
                  </a:lnTo>
                  <a:lnTo>
                    <a:pt x="131652" y="518898"/>
                  </a:lnTo>
                  <a:lnTo>
                    <a:pt x="173062" y="539484"/>
                  </a:lnTo>
                  <a:lnTo>
                    <a:pt x="218032" y="552411"/>
                  </a:lnTo>
                  <a:lnTo>
                    <a:pt x="265811" y="556894"/>
                  </a:lnTo>
                  <a:lnTo>
                    <a:pt x="313593" y="552411"/>
                  </a:lnTo>
                  <a:lnTo>
                    <a:pt x="358564" y="539484"/>
                  </a:lnTo>
                  <a:lnTo>
                    <a:pt x="399974" y="518898"/>
                  </a:lnTo>
                  <a:lnTo>
                    <a:pt x="437073" y="491438"/>
                  </a:lnTo>
                  <a:lnTo>
                    <a:pt x="469109" y="457890"/>
                  </a:lnTo>
                  <a:lnTo>
                    <a:pt x="495332" y="419038"/>
                  </a:lnTo>
                  <a:lnTo>
                    <a:pt x="514993" y="375668"/>
                  </a:lnTo>
                  <a:lnTo>
                    <a:pt x="527339" y="328563"/>
                  </a:lnTo>
                  <a:lnTo>
                    <a:pt x="531622" y="278511"/>
                  </a:lnTo>
                  <a:lnTo>
                    <a:pt x="527339" y="228453"/>
                  </a:lnTo>
                  <a:lnTo>
                    <a:pt x="514993" y="181337"/>
                  </a:lnTo>
                  <a:lnTo>
                    <a:pt x="495332" y="137950"/>
                  </a:lnTo>
                  <a:lnTo>
                    <a:pt x="469109" y="99078"/>
                  </a:lnTo>
                  <a:lnTo>
                    <a:pt x="437073" y="65509"/>
                  </a:lnTo>
                  <a:lnTo>
                    <a:pt x="399974" y="38029"/>
                  </a:lnTo>
                  <a:lnTo>
                    <a:pt x="358564" y="17426"/>
                  </a:lnTo>
                  <a:lnTo>
                    <a:pt x="313593" y="4487"/>
                  </a:lnTo>
                  <a:lnTo>
                    <a:pt x="265811" y="0"/>
                  </a:lnTo>
                  <a:close/>
                </a:path>
              </a:pathLst>
            </a:custGeom>
            <a:solidFill>
              <a:srgbClr val="1E4E79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4" name="object 24"/>
            <p:cNvSpPr/>
            <p:nvPr/>
          </p:nvSpPr>
          <p:spPr>
            <a:xfrm>
              <a:off x="157492" y="3231515"/>
              <a:ext cx="467359" cy="489584"/>
            </a:xfrm>
            <a:custGeom>
              <a:avLst/>
              <a:gdLst/>
              <a:ahLst/>
              <a:cxnLst/>
              <a:rect l="l" t="t" r="r" b="b"/>
              <a:pathLst>
                <a:path w="467359" h="489585">
                  <a:moveTo>
                    <a:pt x="233540" y="0"/>
                  </a:moveTo>
                  <a:lnTo>
                    <a:pt x="186473" y="4973"/>
                  </a:lnTo>
                  <a:lnTo>
                    <a:pt x="142635" y="19236"/>
                  </a:lnTo>
                  <a:lnTo>
                    <a:pt x="102965" y="41804"/>
                  </a:lnTo>
                  <a:lnTo>
                    <a:pt x="68402" y="71691"/>
                  </a:lnTo>
                  <a:lnTo>
                    <a:pt x="39884" y="107912"/>
                  </a:lnTo>
                  <a:lnTo>
                    <a:pt x="18352" y="149482"/>
                  </a:lnTo>
                  <a:lnTo>
                    <a:pt x="4744" y="195416"/>
                  </a:lnTo>
                  <a:lnTo>
                    <a:pt x="0" y="244729"/>
                  </a:lnTo>
                  <a:lnTo>
                    <a:pt x="4744" y="294035"/>
                  </a:lnTo>
                  <a:lnTo>
                    <a:pt x="18352" y="339955"/>
                  </a:lnTo>
                  <a:lnTo>
                    <a:pt x="39884" y="381505"/>
                  </a:lnTo>
                  <a:lnTo>
                    <a:pt x="68402" y="417703"/>
                  </a:lnTo>
                  <a:lnTo>
                    <a:pt x="102965" y="447566"/>
                  </a:lnTo>
                  <a:lnTo>
                    <a:pt x="142635" y="470114"/>
                  </a:lnTo>
                  <a:lnTo>
                    <a:pt x="186473" y="484363"/>
                  </a:lnTo>
                  <a:lnTo>
                    <a:pt x="233540" y="489331"/>
                  </a:lnTo>
                  <a:lnTo>
                    <a:pt x="280607" y="484363"/>
                  </a:lnTo>
                  <a:lnTo>
                    <a:pt x="324446" y="470114"/>
                  </a:lnTo>
                  <a:lnTo>
                    <a:pt x="364119" y="447566"/>
                  </a:lnTo>
                  <a:lnTo>
                    <a:pt x="398684" y="417703"/>
                  </a:lnTo>
                  <a:lnTo>
                    <a:pt x="427204" y="381505"/>
                  </a:lnTo>
                  <a:lnTo>
                    <a:pt x="448738" y="339955"/>
                  </a:lnTo>
                  <a:lnTo>
                    <a:pt x="462348" y="294035"/>
                  </a:lnTo>
                  <a:lnTo>
                    <a:pt x="467093" y="244729"/>
                  </a:lnTo>
                  <a:lnTo>
                    <a:pt x="462348" y="195416"/>
                  </a:lnTo>
                  <a:lnTo>
                    <a:pt x="448738" y="149482"/>
                  </a:lnTo>
                  <a:lnTo>
                    <a:pt x="427204" y="107912"/>
                  </a:lnTo>
                  <a:lnTo>
                    <a:pt x="398684" y="71691"/>
                  </a:lnTo>
                  <a:lnTo>
                    <a:pt x="364119" y="41804"/>
                  </a:lnTo>
                  <a:lnTo>
                    <a:pt x="324446" y="19236"/>
                  </a:lnTo>
                  <a:lnTo>
                    <a:pt x="280607" y="4973"/>
                  </a:lnTo>
                  <a:lnTo>
                    <a:pt x="233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5" name="object 25"/>
            <p:cNvSpPr/>
            <p:nvPr/>
          </p:nvSpPr>
          <p:spPr>
            <a:xfrm>
              <a:off x="157492" y="3231515"/>
              <a:ext cx="467359" cy="489584"/>
            </a:xfrm>
            <a:custGeom>
              <a:avLst/>
              <a:gdLst/>
              <a:ahLst/>
              <a:cxnLst/>
              <a:rect l="l" t="t" r="r" b="b"/>
              <a:pathLst>
                <a:path w="467359" h="489585">
                  <a:moveTo>
                    <a:pt x="0" y="244729"/>
                  </a:moveTo>
                  <a:lnTo>
                    <a:pt x="4744" y="195416"/>
                  </a:lnTo>
                  <a:lnTo>
                    <a:pt x="18352" y="149482"/>
                  </a:lnTo>
                  <a:lnTo>
                    <a:pt x="39884" y="107912"/>
                  </a:lnTo>
                  <a:lnTo>
                    <a:pt x="68402" y="71691"/>
                  </a:lnTo>
                  <a:lnTo>
                    <a:pt x="102965" y="41804"/>
                  </a:lnTo>
                  <a:lnTo>
                    <a:pt x="142635" y="19236"/>
                  </a:lnTo>
                  <a:lnTo>
                    <a:pt x="186473" y="4973"/>
                  </a:lnTo>
                  <a:lnTo>
                    <a:pt x="233540" y="0"/>
                  </a:lnTo>
                  <a:lnTo>
                    <a:pt x="280607" y="4973"/>
                  </a:lnTo>
                  <a:lnTo>
                    <a:pt x="324446" y="19236"/>
                  </a:lnTo>
                  <a:lnTo>
                    <a:pt x="364119" y="41804"/>
                  </a:lnTo>
                  <a:lnTo>
                    <a:pt x="398684" y="71691"/>
                  </a:lnTo>
                  <a:lnTo>
                    <a:pt x="427204" y="107912"/>
                  </a:lnTo>
                  <a:lnTo>
                    <a:pt x="448738" y="149482"/>
                  </a:lnTo>
                  <a:lnTo>
                    <a:pt x="462348" y="195416"/>
                  </a:lnTo>
                  <a:lnTo>
                    <a:pt x="467093" y="244729"/>
                  </a:lnTo>
                  <a:lnTo>
                    <a:pt x="462348" y="294035"/>
                  </a:lnTo>
                  <a:lnTo>
                    <a:pt x="448738" y="339955"/>
                  </a:lnTo>
                  <a:lnTo>
                    <a:pt x="427204" y="381505"/>
                  </a:lnTo>
                  <a:lnTo>
                    <a:pt x="398684" y="417703"/>
                  </a:lnTo>
                  <a:lnTo>
                    <a:pt x="364119" y="447566"/>
                  </a:lnTo>
                  <a:lnTo>
                    <a:pt x="324446" y="470114"/>
                  </a:lnTo>
                  <a:lnTo>
                    <a:pt x="280607" y="484363"/>
                  </a:lnTo>
                  <a:lnTo>
                    <a:pt x="233540" y="489331"/>
                  </a:lnTo>
                  <a:lnTo>
                    <a:pt x="186473" y="484363"/>
                  </a:lnTo>
                  <a:lnTo>
                    <a:pt x="142635" y="470114"/>
                  </a:lnTo>
                  <a:lnTo>
                    <a:pt x="102965" y="447566"/>
                  </a:lnTo>
                  <a:lnTo>
                    <a:pt x="68402" y="417703"/>
                  </a:lnTo>
                  <a:lnTo>
                    <a:pt x="39884" y="381505"/>
                  </a:lnTo>
                  <a:lnTo>
                    <a:pt x="18352" y="339955"/>
                  </a:lnTo>
                  <a:lnTo>
                    <a:pt x="4744" y="294035"/>
                  </a:lnTo>
                  <a:lnTo>
                    <a:pt x="0" y="244729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6" name="object 26"/>
            <p:cNvSpPr/>
            <p:nvPr/>
          </p:nvSpPr>
          <p:spPr>
            <a:xfrm>
              <a:off x="122948" y="3932491"/>
              <a:ext cx="532130" cy="557530"/>
            </a:xfrm>
            <a:custGeom>
              <a:avLst/>
              <a:gdLst/>
              <a:ahLst/>
              <a:cxnLst/>
              <a:rect l="l" t="t" r="r" b="b"/>
              <a:pathLst>
                <a:path w="532130" h="557529">
                  <a:moveTo>
                    <a:pt x="265811" y="0"/>
                  </a:moveTo>
                  <a:lnTo>
                    <a:pt x="218032" y="4486"/>
                  </a:lnTo>
                  <a:lnTo>
                    <a:pt x="173062" y="17422"/>
                  </a:lnTo>
                  <a:lnTo>
                    <a:pt x="131652" y="38020"/>
                  </a:lnTo>
                  <a:lnTo>
                    <a:pt x="94554" y="65494"/>
                  </a:lnTo>
                  <a:lnTo>
                    <a:pt x="62516" y="99058"/>
                  </a:lnTo>
                  <a:lnTo>
                    <a:pt x="36291" y="137925"/>
                  </a:lnTo>
                  <a:lnTo>
                    <a:pt x="16630" y="181310"/>
                  </a:lnTo>
                  <a:lnTo>
                    <a:pt x="4282" y="228425"/>
                  </a:lnTo>
                  <a:lnTo>
                    <a:pt x="0" y="278485"/>
                  </a:lnTo>
                  <a:lnTo>
                    <a:pt x="4282" y="328542"/>
                  </a:lnTo>
                  <a:lnTo>
                    <a:pt x="16630" y="375655"/>
                  </a:lnTo>
                  <a:lnTo>
                    <a:pt x="36291" y="419039"/>
                  </a:lnTo>
                  <a:lnTo>
                    <a:pt x="62516" y="457907"/>
                  </a:lnTo>
                  <a:lnTo>
                    <a:pt x="94554" y="491472"/>
                  </a:lnTo>
                  <a:lnTo>
                    <a:pt x="131652" y="518948"/>
                  </a:lnTo>
                  <a:lnTo>
                    <a:pt x="173062" y="539547"/>
                  </a:lnTo>
                  <a:lnTo>
                    <a:pt x="218032" y="552484"/>
                  </a:lnTo>
                  <a:lnTo>
                    <a:pt x="265811" y="556971"/>
                  </a:lnTo>
                  <a:lnTo>
                    <a:pt x="313593" y="552484"/>
                  </a:lnTo>
                  <a:lnTo>
                    <a:pt x="358564" y="539547"/>
                  </a:lnTo>
                  <a:lnTo>
                    <a:pt x="399974" y="518948"/>
                  </a:lnTo>
                  <a:lnTo>
                    <a:pt x="437073" y="491472"/>
                  </a:lnTo>
                  <a:lnTo>
                    <a:pt x="469109" y="457907"/>
                  </a:lnTo>
                  <a:lnTo>
                    <a:pt x="495332" y="419039"/>
                  </a:lnTo>
                  <a:lnTo>
                    <a:pt x="514993" y="375655"/>
                  </a:lnTo>
                  <a:lnTo>
                    <a:pt x="527339" y="328542"/>
                  </a:lnTo>
                  <a:lnTo>
                    <a:pt x="531622" y="278485"/>
                  </a:lnTo>
                  <a:lnTo>
                    <a:pt x="527339" y="228425"/>
                  </a:lnTo>
                  <a:lnTo>
                    <a:pt x="514993" y="181310"/>
                  </a:lnTo>
                  <a:lnTo>
                    <a:pt x="495332" y="137925"/>
                  </a:lnTo>
                  <a:lnTo>
                    <a:pt x="469109" y="99058"/>
                  </a:lnTo>
                  <a:lnTo>
                    <a:pt x="437073" y="65494"/>
                  </a:lnTo>
                  <a:lnTo>
                    <a:pt x="399974" y="38020"/>
                  </a:lnTo>
                  <a:lnTo>
                    <a:pt x="358564" y="17422"/>
                  </a:lnTo>
                  <a:lnTo>
                    <a:pt x="313593" y="4486"/>
                  </a:lnTo>
                  <a:lnTo>
                    <a:pt x="265811" y="0"/>
                  </a:lnTo>
                  <a:close/>
                </a:path>
              </a:pathLst>
            </a:custGeom>
            <a:solidFill>
              <a:srgbClr val="1E4E79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7" name="object 27"/>
            <p:cNvSpPr/>
            <p:nvPr/>
          </p:nvSpPr>
          <p:spPr>
            <a:xfrm>
              <a:off x="157492" y="3962869"/>
              <a:ext cx="467359" cy="489584"/>
            </a:xfrm>
            <a:custGeom>
              <a:avLst/>
              <a:gdLst/>
              <a:ahLst/>
              <a:cxnLst/>
              <a:rect l="l" t="t" r="r" b="b"/>
              <a:pathLst>
                <a:path w="467359" h="489585">
                  <a:moveTo>
                    <a:pt x="233540" y="0"/>
                  </a:moveTo>
                  <a:lnTo>
                    <a:pt x="186473" y="4971"/>
                  </a:lnTo>
                  <a:lnTo>
                    <a:pt x="142635" y="19228"/>
                  </a:lnTo>
                  <a:lnTo>
                    <a:pt x="102965" y="41788"/>
                  </a:lnTo>
                  <a:lnTo>
                    <a:pt x="68402" y="71666"/>
                  </a:lnTo>
                  <a:lnTo>
                    <a:pt x="39884" y="107878"/>
                  </a:lnTo>
                  <a:lnTo>
                    <a:pt x="18352" y="149440"/>
                  </a:lnTo>
                  <a:lnTo>
                    <a:pt x="4744" y="195368"/>
                  </a:lnTo>
                  <a:lnTo>
                    <a:pt x="0" y="244678"/>
                  </a:lnTo>
                  <a:lnTo>
                    <a:pt x="4744" y="293991"/>
                  </a:lnTo>
                  <a:lnTo>
                    <a:pt x="18352" y="339921"/>
                  </a:lnTo>
                  <a:lnTo>
                    <a:pt x="39884" y="381483"/>
                  </a:lnTo>
                  <a:lnTo>
                    <a:pt x="68402" y="417695"/>
                  </a:lnTo>
                  <a:lnTo>
                    <a:pt x="102965" y="447571"/>
                  </a:lnTo>
                  <a:lnTo>
                    <a:pt x="142635" y="470129"/>
                  </a:lnTo>
                  <a:lnTo>
                    <a:pt x="186473" y="484385"/>
                  </a:lnTo>
                  <a:lnTo>
                    <a:pt x="233540" y="489356"/>
                  </a:lnTo>
                  <a:lnTo>
                    <a:pt x="280607" y="484385"/>
                  </a:lnTo>
                  <a:lnTo>
                    <a:pt x="324446" y="470129"/>
                  </a:lnTo>
                  <a:lnTo>
                    <a:pt x="364119" y="447571"/>
                  </a:lnTo>
                  <a:lnTo>
                    <a:pt x="398684" y="417695"/>
                  </a:lnTo>
                  <a:lnTo>
                    <a:pt x="427204" y="381483"/>
                  </a:lnTo>
                  <a:lnTo>
                    <a:pt x="448738" y="339921"/>
                  </a:lnTo>
                  <a:lnTo>
                    <a:pt x="462348" y="293991"/>
                  </a:lnTo>
                  <a:lnTo>
                    <a:pt x="467093" y="244678"/>
                  </a:lnTo>
                  <a:lnTo>
                    <a:pt x="462348" y="195368"/>
                  </a:lnTo>
                  <a:lnTo>
                    <a:pt x="448738" y="149440"/>
                  </a:lnTo>
                  <a:lnTo>
                    <a:pt x="427204" y="107878"/>
                  </a:lnTo>
                  <a:lnTo>
                    <a:pt x="398684" y="71666"/>
                  </a:lnTo>
                  <a:lnTo>
                    <a:pt x="364119" y="41788"/>
                  </a:lnTo>
                  <a:lnTo>
                    <a:pt x="324446" y="19228"/>
                  </a:lnTo>
                  <a:lnTo>
                    <a:pt x="280607" y="4971"/>
                  </a:lnTo>
                  <a:lnTo>
                    <a:pt x="233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8" name="object 28"/>
            <p:cNvSpPr/>
            <p:nvPr/>
          </p:nvSpPr>
          <p:spPr>
            <a:xfrm>
              <a:off x="157492" y="3962869"/>
              <a:ext cx="467359" cy="489584"/>
            </a:xfrm>
            <a:custGeom>
              <a:avLst/>
              <a:gdLst/>
              <a:ahLst/>
              <a:cxnLst/>
              <a:rect l="l" t="t" r="r" b="b"/>
              <a:pathLst>
                <a:path w="467359" h="489585">
                  <a:moveTo>
                    <a:pt x="0" y="244678"/>
                  </a:moveTo>
                  <a:lnTo>
                    <a:pt x="4744" y="195368"/>
                  </a:lnTo>
                  <a:lnTo>
                    <a:pt x="18352" y="149440"/>
                  </a:lnTo>
                  <a:lnTo>
                    <a:pt x="39884" y="107878"/>
                  </a:lnTo>
                  <a:lnTo>
                    <a:pt x="68402" y="71666"/>
                  </a:lnTo>
                  <a:lnTo>
                    <a:pt x="102965" y="41788"/>
                  </a:lnTo>
                  <a:lnTo>
                    <a:pt x="142635" y="19228"/>
                  </a:lnTo>
                  <a:lnTo>
                    <a:pt x="186473" y="4971"/>
                  </a:lnTo>
                  <a:lnTo>
                    <a:pt x="233540" y="0"/>
                  </a:lnTo>
                  <a:lnTo>
                    <a:pt x="280607" y="4971"/>
                  </a:lnTo>
                  <a:lnTo>
                    <a:pt x="324446" y="19228"/>
                  </a:lnTo>
                  <a:lnTo>
                    <a:pt x="364119" y="41788"/>
                  </a:lnTo>
                  <a:lnTo>
                    <a:pt x="398684" y="71666"/>
                  </a:lnTo>
                  <a:lnTo>
                    <a:pt x="427204" y="107878"/>
                  </a:lnTo>
                  <a:lnTo>
                    <a:pt x="448738" y="149440"/>
                  </a:lnTo>
                  <a:lnTo>
                    <a:pt x="462348" y="195368"/>
                  </a:lnTo>
                  <a:lnTo>
                    <a:pt x="467093" y="244678"/>
                  </a:lnTo>
                  <a:lnTo>
                    <a:pt x="462348" y="293991"/>
                  </a:lnTo>
                  <a:lnTo>
                    <a:pt x="448738" y="339921"/>
                  </a:lnTo>
                  <a:lnTo>
                    <a:pt x="427204" y="381483"/>
                  </a:lnTo>
                  <a:lnTo>
                    <a:pt x="398684" y="417695"/>
                  </a:lnTo>
                  <a:lnTo>
                    <a:pt x="364119" y="447571"/>
                  </a:lnTo>
                  <a:lnTo>
                    <a:pt x="324446" y="470129"/>
                  </a:lnTo>
                  <a:lnTo>
                    <a:pt x="280607" y="484385"/>
                  </a:lnTo>
                  <a:lnTo>
                    <a:pt x="233540" y="489356"/>
                  </a:lnTo>
                  <a:lnTo>
                    <a:pt x="186473" y="484385"/>
                  </a:lnTo>
                  <a:lnTo>
                    <a:pt x="142635" y="470129"/>
                  </a:lnTo>
                  <a:lnTo>
                    <a:pt x="102965" y="447571"/>
                  </a:lnTo>
                  <a:lnTo>
                    <a:pt x="68402" y="417695"/>
                  </a:lnTo>
                  <a:lnTo>
                    <a:pt x="39884" y="381483"/>
                  </a:lnTo>
                  <a:lnTo>
                    <a:pt x="18352" y="339921"/>
                  </a:lnTo>
                  <a:lnTo>
                    <a:pt x="4744" y="293991"/>
                  </a:lnTo>
                  <a:lnTo>
                    <a:pt x="0" y="244678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9" name="object 29"/>
            <p:cNvSpPr/>
            <p:nvPr/>
          </p:nvSpPr>
          <p:spPr>
            <a:xfrm>
              <a:off x="817905" y="1970912"/>
              <a:ext cx="7473950" cy="270510"/>
            </a:xfrm>
            <a:custGeom>
              <a:avLst/>
              <a:gdLst/>
              <a:ahLst/>
              <a:cxnLst/>
              <a:rect l="l" t="t" r="r" b="b"/>
              <a:pathLst>
                <a:path w="7473950" h="270510">
                  <a:moveTo>
                    <a:pt x="642340" y="135001"/>
                  </a:moveTo>
                  <a:lnTo>
                    <a:pt x="481685" y="135001"/>
                  </a:lnTo>
                  <a:lnTo>
                    <a:pt x="481685" y="0"/>
                  </a:lnTo>
                  <a:lnTo>
                    <a:pt x="160578" y="0"/>
                  </a:lnTo>
                  <a:lnTo>
                    <a:pt x="160578" y="135001"/>
                  </a:lnTo>
                  <a:lnTo>
                    <a:pt x="0" y="135001"/>
                  </a:lnTo>
                  <a:lnTo>
                    <a:pt x="321157" y="270002"/>
                  </a:lnTo>
                  <a:lnTo>
                    <a:pt x="642340" y="135001"/>
                  </a:lnTo>
                  <a:close/>
                </a:path>
                <a:path w="7473950" h="270510">
                  <a:moveTo>
                    <a:pt x="2891637" y="135001"/>
                  </a:moveTo>
                  <a:lnTo>
                    <a:pt x="2730982" y="135001"/>
                  </a:lnTo>
                  <a:lnTo>
                    <a:pt x="2730982" y="0"/>
                  </a:lnTo>
                  <a:lnTo>
                    <a:pt x="2409799" y="0"/>
                  </a:lnTo>
                  <a:lnTo>
                    <a:pt x="2409799" y="135001"/>
                  </a:lnTo>
                  <a:lnTo>
                    <a:pt x="2249271" y="135001"/>
                  </a:lnTo>
                  <a:lnTo>
                    <a:pt x="2570454" y="270002"/>
                  </a:lnTo>
                  <a:lnTo>
                    <a:pt x="2891637" y="135001"/>
                  </a:lnTo>
                  <a:close/>
                </a:path>
                <a:path w="7473950" h="270510">
                  <a:moveTo>
                    <a:pt x="5214213" y="135001"/>
                  </a:moveTo>
                  <a:lnTo>
                    <a:pt x="5053685" y="135001"/>
                  </a:lnTo>
                  <a:lnTo>
                    <a:pt x="5053685" y="0"/>
                  </a:lnTo>
                  <a:lnTo>
                    <a:pt x="4732502" y="0"/>
                  </a:lnTo>
                  <a:lnTo>
                    <a:pt x="4732502" y="135001"/>
                  </a:lnTo>
                  <a:lnTo>
                    <a:pt x="4571974" y="135001"/>
                  </a:lnTo>
                  <a:lnTo>
                    <a:pt x="4893157" y="270002"/>
                  </a:lnTo>
                  <a:lnTo>
                    <a:pt x="5214213" y="135001"/>
                  </a:lnTo>
                  <a:close/>
                </a:path>
                <a:path w="7473950" h="270510">
                  <a:moveTo>
                    <a:pt x="7473797" y="135001"/>
                  </a:moveTo>
                  <a:lnTo>
                    <a:pt x="7313269" y="135001"/>
                  </a:lnTo>
                  <a:lnTo>
                    <a:pt x="7313269" y="0"/>
                  </a:lnTo>
                  <a:lnTo>
                    <a:pt x="6992086" y="0"/>
                  </a:lnTo>
                  <a:lnTo>
                    <a:pt x="6992086" y="135001"/>
                  </a:lnTo>
                  <a:lnTo>
                    <a:pt x="6831558" y="135001"/>
                  </a:lnTo>
                  <a:lnTo>
                    <a:pt x="7152741" y="270002"/>
                  </a:lnTo>
                  <a:lnTo>
                    <a:pt x="7473797" y="135001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0" name="object 30"/>
            <p:cNvSpPr/>
            <p:nvPr/>
          </p:nvSpPr>
          <p:spPr>
            <a:xfrm>
              <a:off x="4679569" y="2450338"/>
              <a:ext cx="427990" cy="440055"/>
            </a:xfrm>
            <a:custGeom>
              <a:avLst/>
              <a:gdLst/>
              <a:ahLst/>
              <a:cxnLst/>
              <a:rect l="l" t="t" r="r" b="b"/>
              <a:pathLst>
                <a:path w="427989" h="440055">
                  <a:moveTo>
                    <a:pt x="213994" y="0"/>
                  </a:moveTo>
                  <a:lnTo>
                    <a:pt x="164911" y="5806"/>
                  </a:lnTo>
                  <a:lnTo>
                    <a:pt x="119863" y="22344"/>
                  </a:lnTo>
                  <a:lnTo>
                    <a:pt x="80130" y="48295"/>
                  </a:lnTo>
                  <a:lnTo>
                    <a:pt x="46996" y="82340"/>
                  </a:lnTo>
                  <a:lnTo>
                    <a:pt x="21741" y="123158"/>
                  </a:lnTo>
                  <a:lnTo>
                    <a:pt x="5649" y="169430"/>
                  </a:lnTo>
                  <a:lnTo>
                    <a:pt x="0" y="219837"/>
                  </a:lnTo>
                  <a:lnTo>
                    <a:pt x="5649" y="270243"/>
                  </a:lnTo>
                  <a:lnTo>
                    <a:pt x="21741" y="316515"/>
                  </a:lnTo>
                  <a:lnTo>
                    <a:pt x="46996" y="357333"/>
                  </a:lnTo>
                  <a:lnTo>
                    <a:pt x="80130" y="391378"/>
                  </a:lnTo>
                  <a:lnTo>
                    <a:pt x="119863" y="417329"/>
                  </a:lnTo>
                  <a:lnTo>
                    <a:pt x="164911" y="433867"/>
                  </a:lnTo>
                  <a:lnTo>
                    <a:pt x="213994" y="439674"/>
                  </a:lnTo>
                  <a:lnTo>
                    <a:pt x="263031" y="433867"/>
                  </a:lnTo>
                  <a:lnTo>
                    <a:pt x="308046" y="417329"/>
                  </a:lnTo>
                  <a:lnTo>
                    <a:pt x="347755" y="391378"/>
                  </a:lnTo>
                  <a:lnTo>
                    <a:pt x="380876" y="357333"/>
                  </a:lnTo>
                  <a:lnTo>
                    <a:pt x="406124" y="316515"/>
                  </a:lnTo>
                  <a:lnTo>
                    <a:pt x="422214" y="270243"/>
                  </a:lnTo>
                  <a:lnTo>
                    <a:pt x="427863" y="219837"/>
                  </a:lnTo>
                  <a:lnTo>
                    <a:pt x="422214" y="169430"/>
                  </a:lnTo>
                  <a:lnTo>
                    <a:pt x="406124" y="123158"/>
                  </a:lnTo>
                  <a:lnTo>
                    <a:pt x="380876" y="82340"/>
                  </a:lnTo>
                  <a:lnTo>
                    <a:pt x="347755" y="48295"/>
                  </a:lnTo>
                  <a:lnTo>
                    <a:pt x="308046" y="22344"/>
                  </a:lnTo>
                  <a:lnTo>
                    <a:pt x="263031" y="5806"/>
                  </a:lnTo>
                  <a:lnTo>
                    <a:pt x="213994" y="0"/>
                  </a:lnTo>
                  <a:close/>
                </a:path>
              </a:pathLst>
            </a:custGeom>
            <a:solidFill>
              <a:srgbClr val="1E4E79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1" name="object 31"/>
            <p:cNvSpPr/>
            <p:nvPr/>
          </p:nvSpPr>
          <p:spPr>
            <a:xfrm>
              <a:off x="4707382" y="2474341"/>
              <a:ext cx="375920" cy="386715"/>
            </a:xfrm>
            <a:custGeom>
              <a:avLst/>
              <a:gdLst/>
              <a:ahLst/>
              <a:cxnLst/>
              <a:rect l="l" t="t" r="r" b="b"/>
              <a:pathLst>
                <a:path w="375920" h="386714">
                  <a:moveTo>
                    <a:pt x="187959" y="0"/>
                  </a:moveTo>
                  <a:lnTo>
                    <a:pt x="144877" y="5101"/>
                  </a:lnTo>
                  <a:lnTo>
                    <a:pt x="105321" y="19634"/>
                  </a:lnTo>
                  <a:lnTo>
                    <a:pt x="70420" y="42437"/>
                  </a:lnTo>
                  <a:lnTo>
                    <a:pt x="41307" y="72352"/>
                  </a:lnTo>
                  <a:lnTo>
                    <a:pt x="19112" y="108218"/>
                  </a:lnTo>
                  <a:lnTo>
                    <a:pt x="4966" y="148876"/>
                  </a:lnTo>
                  <a:lnTo>
                    <a:pt x="0" y="193166"/>
                  </a:lnTo>
                  <a:lnTo>
                    <a:pt x="4966" y="237410"/>
                  </a:lnTo>
                  <a:lnTo>
                    <a:pt x="19112" y="278034"/>
                  </a:lnTo>
                  <a:lnTo>
                    <a:pt x="41307" y="313878"/>
                  </a:lnTo>
                  <a:lnTo>
                    <a:pt x="70420" y="343779"/>
                  </a:lnTo>
                  <a:lnTo>
                    <a:pt x="105321" y="366575"/>
                  </a:lnTo>
                  <a:lnTo>
                    <a:pt x="144877" y="381105"/>
                  </a:lnTo>
                  <a:lnTo>
                    <a:pt x="187959" y="386206"/>
                  </a:lnTo>
                  <a:lnTo>
                    <a:pt x="231042" y="381105"/>
                  </a:lnTo>
                  <a:lnTo>
                    <a:pt x="270598" y="366575"/>
                  </a:lnTo>
                  <a:lnTo>
                    <a:pt x="305499" y="343779"/>
                  </a:lnTo>
                  <a:lnTo>
                    <a:pt x="334612" y="313878"/>
                  </a:lnTo>
                  <a:lnTo>
                    <a:pt x="356807" y="278034"/>
                  </a:lnTo>
                  <a:lnTo>
                    <a:pt x="370953" y="237410"/>
                  </a:lnTo>
                  <a:lnTo>
                    <a:pt x="375919" y="193166"/>
                  </a:lnTo>
                  <a:lnTo>
                    <a:pt x="370953" y="148876"/>
                  </a:lnTo>
                  <a:lnTo>
                    <a:pt x="356807" y="108218"/>
                  </a:lnTo>
                  <a:lnTo>
                    <a:pt x="334612" y="72352"/>
                  </a:lnTo>
                  <a:lnTo>
                    <a:pt x="305499" y="42437"/>
                  </a:lnTo>
                  <a:lnTo>
                    <a:pt x="270598" y="19634"/>
                  </a:lnTo>
                  <a:lnTo>
                    <a:pt x="231042" y="5101"/>
                  </a:lnTo>
                  <a:lnTo>
                    <a:pt x="1879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2" name="object 32"/>
            <p:cNvSpPr/>
            <p:nvPr/>
          </p:nvSpPr>
          <p:spPr>
            <a:xfrm>
              <a:off x="4707382" y="2474341"/>
              <a:ext cx="375920" cy="386715"/>
            </a:xfrm>
            <a:custGeom>
              <a:avLst/>
              <a:gdLst/>
              <a:ahLst/>
              <a:cxnLst/>
              <a:rect l="l" t="t" r="r" b="b"/>
              <a:pathLst>
                <a:path w="375920" h="386714">
                  <a:moveTo>
                    <a:pt x="0" y="193166"/>
                  </a:moveTo>
                  <a:lnTo>
                    <a:pt x="4966" y="148876"/>
                  </a:lnTo>
                  <a:lnTo>
                    <a:pt x="19112" y="108218"/>
                  </a:lnTo>
                  <a:lnTo>
                    <a:pt x="41307" y="72352"/>
                  </a:lnTo>
                  <a:lnTo>
                    <a:pt x="70420" y="42437"/>
                  </a:lnTo>
                  <a:lnTo>
                    <a:pt x="105321" y="19634"/>
                  </a:lnTo>
                  <a:lnTo>
                    <a:pt x="144877" y="5101"/>
                  </a:lnTo>
                  <a:lnTo>
                    <a:pt x="187959" y="0"/>
                  </a:lnTo>
                  <a:lnTo>
                    <a:pt x="231042" y="5101"/>
                  </a:lnTo>
                  <a:lnTo>
                    <a:pt x="270598" y="19634"/>
                  </a:lnTo>
                  <a:lnTo>
                    <a:pt x="305499" y="42437"/>
                  </a:lnTo>
                  <a:lnTo>
                    <a:pt x="334612" y="72352"/>
                  </a:lnTo>
                  <a:lnTo>
                    <a:pt x="356807" y="108218"/>
                  </a:lnTo>
                  <a:lnTo>
                    <a:pt x="370953" y="148876"/>
                  </a:lnTo>
                  <a:lnTo>
                    <a:pt x="375919" y="193166"/>
                  </a:lnTo>
                  <a:lnTo>
                    <a:pt x="370953" y="237410"/>
                  </a:lnTo>
                  <a:lnTo>
                    <a:pt x="356807" y="278034"/>
                  </a:lnTo>
                  <a:lnTo>
                    <a:pt x="334612" y="313878"/>
                  </a:lnTo>
                  <a:lnTo>
                    <a:pt x="305499" y="343779"/>
                  </a:lnTo>
                  <a:lnTo>
                    <a:pt x="270598" y="366575"/>
                  </a:lnTo>
                  <a:lnTo>
                    <a:pt x="231042" y="381105"/>
                  </a:lnTo>
                  <a:lnTo>
                    <a:pt x="187959" y="386206"/>
                  </a:lnTo>
                  <a:lnTo>
                    <a:pt x="144877" y="381105"/>
                  </a:lnTo>
                  <a:lnTo>
                    <a:pt x="105321" y="366575"/>
                  </a:lnTo>
                  <a:lnTo>
                    <a:pt x="70420" y="343779"/>
                  </a:lnTo>
                  <a:lnTo>
                    <a:pt x="41307" y="313878"/>
                  </a:lnTo>
                  <a:lnTo>
                    <a:pt x="19112" y="278034"/>
                  </a:lnTo>
                  <a:lnTo>
                    <a:pt x="4966" y="237410"/>
                  </a:lnTo>
                  <a:lnTo>
                    <a:pt x="0" y="19316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79569" y="3008376"/>
              <a:ext cx="427863" cy="439547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9569" y="3585718"/>
              <a:ext cx="427863" cy="439534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79569" y="4119067"/>
              <a:ext cx="427863" cy="439585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20463" y="2479802"/>
              <a:ext cx="345948" cy="345947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5658" y="2599563"/>
              <a:ext cx="346202" cy="346201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4853" y="3277908"/>
              <a:ext cx="427824" cy="427824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4866" y="3997070"/>
              <a:ext cx="427799" cy="427799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7001001" y="2698115"/>
              <a:ext cx="325120" cy="323215"/>
            </a:xfrm>
            <a:custGeom>
              <a:avLst/>
              <a:gdLst/>
              <a:ahLst/>
              <a:cxnLst/>
              <a:rect l="l" t="t" r="r" b="b"/>
              <a:pathLst>
                <a:path w="325120" h="323214">
                  <a:moveTo>
                    <a:pt x="162305" y="0"/>
                  </a:moveTo>
                  <a:lnTo>
                    <a:pt x="119194" y="5774"/>
                  </a:lnTo>
                  <a:lnTo>
                    <a:pt x="80433" y="22069"/>
                  </a:lnTo>
                  <a:lnTo>
                    <a:pt x="47577" y="47339"/>
                  </a:lnTo>
                  <a:lnTo>
                    <a:pt x="22182" y="80038"/>
                  </a:lnTo>
                  <a:lnTo>
                    <a:pt x="5804" y="118621"/>
                  </a:lnTo>
                  <a:lnTo>
                    <a:pt x="0" y="161544"/>
                  </a:lnTo>
                  <a:lnTo>
                    <a:pt x="5804" y="204510"/>
                  </a:lnTo>
                  <a:lnTo>
                    <a:pt x="22182" y="243106"/>
                  </a:lnTo>
                  <a:lnTo>
                    <a:pt x="47577" y="275796"/>
                  </a:lnTo>
                  <a:lnTo>
                    <a:pt x="80433" y="301046"/>
                  </a:lnTo>
                  <a:lnTo>
                    <a:pt x="119194" y="317321"/>
                  </a:lnTo>
                  <a:lnTo>
                    <a:pt x="162305" y="323088"/>
                  </a:lnTo>
                  <a:lnTo>
                    <a:pt x="205461" y="317321"/>
                  </a:lnTo>
                  <a:lnTo>
                    <a:pt x="244235" y="301046"/>
                  </a:lnTo>
                  <a:lnTo>
                    <a:pt x="277082" y="275796"/>
                  </a:lnTo>
                  <a:lnTo>
                    <a:pt x="302457" y="243106"/>
                  </a:lnTo>
                  <a:lnTo>
                    <a:pt x="318815" y="204510"/>
                  </a:lnTo>
                  <a:lnTo>
                    <a:pt x="324612" y="161544"/>
                  </a:lnTo>
                  <a:lnTo>
                    <a:pt x="318815" y="118621"/>
                  </a:lnTo>
                  <a:lnTo>
                    <a:pt x="302457" y="80038"/>
                  </a:lnTo>
                  <a:lnTo>
                    <a:pt x="277082" y="47339"/>
                  </a:lnTo>
                  <a:lnTo>
                    <a:pt x="244235" y="22069"/>
                  </a:lnTo>
                  <a:lnTo>
                    <a:pt x="205461" y="5774"/>
                  </a:lnTo>
                  <a:lnTo>
                    <a:pt x="162305" y="0"/>
                  </a:lnTo>
                  <a:close/>
                </a:path>
              </a:pathLst>
            </a:custGeom>
            <a:solidFill>
              <a:srgbClr val="CFE1F3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1" name="object 41"/>
            <p:cNvSpPr/>
            <p:nvPr/>
          </p:nvSpPr>
          <p:spPr>
            <a:xfrm>
              <a:off x="7001001" y="2698115"/>
              <a:ext cx="325120" cy="323215"/>
            </a:xfrm>
            <a:custGeom>
              <a:avLst/>
              <a:gdLst/>
              <a:ahLst/>
              <a:cxnLst/>
              <a:rect l="l" t="t" r="r" b="b"/>
              <a:pathLst>
                <a:path w="325120" h="323214">
                  <a:moveTo>
                    <a:pt x="0" y="161544"/>
                  </a:moveTo>
                  <a:lnTo>
                    <a:pt x="5804" y="118621"/>
                  </a:lnTo>
                  <a:lnTo>
                    <a:pt x="22182" y="80038"/>
                  </a:lnTo>
                  <a:lnTo>
                    <a:pt x="47577" y="47339"/>
                  </a:lnTo>
                  <a:lnTo>
                    <a:pt x="80433" y="22069"/>
                  </a:lnTo>
                  <a:lnTo>
                    <a:pt x="119194" y="5774"/>
                  </a:lnTo>
                  <a:lnTo>
                    <a:pt x="162305" y="0"/>
                  </a:lnTo>
                  <a:lnTo>
                    <a:pt x="205461" y="5774"/>
                  </a:lnTo>
                  <a:lnTo>
                    <a:pt x="244235" y="22069"/>
                  </a:lnTo>
                  <a:lnTo>
                    <a:pt x="277082" y="47339"/>
                  </a:lnTo>
                  <a:lnTo>
                    <a:pt x="302457" y="80038"/>
                  </a:lnTo>
                  <a:lnTo>
                    <a:pt x="318815" y="118621"/>
                  </a:lnTo>
                  <a:lnTo>
                    <a:pt x="324612" y="161544"/>
                  </a:lnTo>
                  <a:lnTo>
                    <a:pt x="318815" y="204510"/>
                  </a:lnTo>
                  <a:lnTo>
                    <a:pt x="302457" y="243106"/>
                  </a:lnTo>
                  <a:lnTo>
                    <a:pt x="277082" y="275796"/>
                  </a:lnTo>
                  <a:lnTo>
                    <a:pt x="244235" y="301046"/>
                  </a:lnTo>
                  <a:lnTo>
                    <a:pt x="205461" y="317321"/>
                  </a:lnTo>
                  <a:lnTo>
                    <a:pt x="162305" y="323088"/>
                  </a:lnTo>
                  <a:lnTo>
                    <a:pt x="119194" y="317321"/>
                  </a:lnTo>
                  <a:lnTo>
                    <a:pt x="80433" y="301046"/>
                  </a:lnTo>
                  <a:lnTo>
                    <a:pt x="47577" y="275796"/>
                  </a:lnTo>
                  <a:lnTo>
                    <a:pt x="22182" y="243106"/>
                  </a:lnTo>
                  <a:lnTo>
                    <a:pt x="5804" y="204510"/>
                  </a:lnTo>
                  <a:lnTo>
                    <a:pt x="0" y="16154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7092188" y="2701798"/>
            <a:ext cx="1726564" cy="37465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20675" marR="5080" indent="-308610">
              <a:lnSpc>
                <a:spcPct val="89500"/>
              </a:lnSpc>
              <a:spcBef>
                <a:spcPts val="280"/>
              </a:spcBef>
              <a:tabLst>
                <a:tab pos="320675" algn="l"/>
              </a:tabLst>
            </a:pPr>
            <a:r>
              <a:rPr sz="1400" b="1" spc="-50" dirty="0">
                <a:latin typeface="Arial"/>
                <a:cs typeface="Arial"/>
              </a:rPr>
              <a:t>A</a:t>
            </a:r>
            <a:r>
              <a:rPr sz="1400" b="1" dirty="0">
                <a:latin typeface="Arial"/>
                <a:cs typeface="Arial"/>
              </a:rPr>
              <a:t>	</a:t>
            </a:r>
            <a:r>
              <a:rPr sz="1500" baseline="2777" dirty="0">
                <a:latin typeface="Arial"/>
                <a:cs typeface="Arial"/>
              </a:rPr>
              <a:t>position</a:t>
            </a:r>
            <a:r>
              <a:rPr sz="1500" spc="150" baseline="2777" dirty="0">
                <a:latin typeface="Arial"/>
                <a:cs typeface="Arial"/>
              </a:rPr>
              <a:t> </a:t>
            </a:r>
            <a:r>
              <a:rPr sz="1500" baseline="2777" dirty="0">
                <a:latin typeface="Arial"/>
                <a:cs typeface="Arial"/>
              </a:rPr>
              <a:t>in</a:t>
            </a:r>
            <a:r>
              <a:rPr sz="1500" spc="89" baseline="2777" dirty="0">
                <a:latin typeface="Arial"/>
                <a:cs typeface="Arial"/>
              </a:rPr>
              <a:t> </a:t>
            </a:r>
            <a:r>
              <a:rPr sz="1500" baseline="2777" dirty="0">
                <a:latin typeface="Arial"/>
                <a:cs typeface="Arial"/>
              </a:rPr>
              <a:t>the</a:t>
            </a:r>
            <a:r>
              <a:rPr sz="1500" spc="120" baseline="2777" dirty="0">
                <a:latin typeface="Arial"/>
                <a:cs typeface="Arial"/>
              </a:rPr>
              <a:t> </a:t>
            </a:r>
            <a:r>
              <a:rPr sz="1500" spc="-15" baseline="2777" dirty="0">
                <a:latin typeface="Arial"/>
                <a:cs typeface="Arial"/>
              </a:rPr>
              <a:t>changing </a:t>
            </a:r>
            <a:r>
              <a:rPr sz="1000" spc="-10" dirty="0">
                <a:latin typeface="Arial"/>
                <a:cs typeface="Arial"/>
              </a:rPr>
              <a:t>economy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026402" y="2280793"/>
            <a:ext cx="1581150" cy="49085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100" b="1" dirty="0">
                <a:latin typeface="Arial"/>
                <a:cs typeface="Arial"/>
              </a:rPr>
              <a:t>Playbook</a:t>
            </a:r>
            <a:r>
              <a:rPr sz="1100" b="1" spc="-60" dirty="0">
                <a:latin typeface="Arial"/>
                <a:cs typeface="Arial"/>
              </a:rPr>
              <a:t> </a:t>
            </a:r>
            <a:r>
              <a:rPr sz="1100" b="1" spc="-20" dirty="0">
                <a:latin typeface="Arial"/>
                <a:cs typeface="Arial"/>
              </a:rPr>
              <a:t>Phase</a:t>
            </a:r>
            <a:r>
              <a:rPr sz="1100" b="1" spc="-30" dirty="0">
                <a:latin typeface="Arial"/>
                <a:cs typeface="Arial"/>
              </a:rPr>
              <a:t> </a:t>
            </a:r>
            <a:r>
              <a:rPr sz="1100" b="1" spc="-25" dirty="0">
                <a:latin typeface="Arial"/>
                <a:cs typeface="Arial"/>
              </a:rPr>
              <a:t>I:</a:t>
            </a:r>
            <a:endParaRPr sz="1100" dirty="0">
              <a:latin typeface="Arial"/>
              <a:cs typeface="Arial"/>
            </a:endParaRPr>
          </a:p>
          <a:p>
            <a:pPr marL="386080">
              <a:lnSpc>
                <a:spcPct val="100000"/>
              </a:lnSpc>
              <a:spcBef>
                <a:spcPts val="535"/>
              </a:spcBef>
            </a:pPr>
            <a:r>
              <a:rPr sz="10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Diagnostics</a:t>
            </a:r>
            <a:r>
              <a:rPr sz="1000" spc="-10" dirty="0">
                <a:latin typeface="Arial"/>
                <a:cs typeface="Arial"/>
              </a:rPr>
              <a:t>: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Assess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026402" y="3158744"/>
            <a:ext cx="123507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9E9E9E"/>
                </a:solidFill>
                <a:latin typeface="Arial"/>
                <a:cs typeface="Arial"/>
              </a:rPr>
              <a:t>Playbook</a:t>
            </a:r>
            <a:r>
              <a:rPr sz="1100" b="1" spc="-60" dirty="0">
                <a:solidFill>
                  <a:srgbClr val="9E9E9E"/>
                </a:solidFill>
                <a:latin typeface="Arial"/>
                <a:cs typeface="Arial"/>
              </a:rPr>
              <a:t> </a:t>
            </a:r>
            <a:r>
              <a:rPr sz="1100" b="1" spc="-20" dirty="0">
                <a:solidFill>
                  <a:srgbClr val="9E9E9E"/>
                </a:solidFill>
                <a:latin typeface="Arial"/>
                <a:cs typeface="Arial"/>
              </a:rPr>
              <a:t>Phase</a:t>
            </a:r>
            <a:r>
              <a:rPr sz="1100" b="1" spc="-30" dirty="0">
                <a:solidFill>
                  <a:srgbClr val="9E9E9E"/>
                </a:solidFill>
                <a:latin typeface="Arial"/>
                <a:cs typeface="Arial"/>
              </a:rPr>
              <a:t> </a:t>
            </a:r>
            <a:r>
              <a:rPr sz="1100" b="1" spc="-25" dirty="0">
                <a:solidFill>
                  <a:srgbClr val="9E9E9E"/>
                </a:solidFill>
                <a:latin typeface="Arial"/>
                <a:cs typeface="Arial"/>
              </a:rPr>
              <a:t>II: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7002208" y="3531425"/>
            <a:ext cx="334645" cy="332740"/>
            <a:chOff x="7002208" y="3531425"/>
            <a:chExt cx="334645" cy="332740"/>
          </a:xfrm>
        </p:grpSpPr>
        <p:sp>
          <p:nvSpPr>
            <p:cNvPr id="46" name="object 46"/>
            <p:cNvSpPr/>
            <p:nvPr/>
          </p:nvSpPr>
          <p:spPr>
            <a:xfrm>
              <a:off x="7006970" y="3536188"/>
              <a:ext cx="325120" cy="323215"/>
            </a:xfrm>
            <a:custGeom>
              <a:avLst/>
              <a:gdLst/>
              <a:ahLst/>
              <a:cxnLst/>
              <a:rect l="l" t="t" r="r" b="b"/>
              <a:pathLst>
                <a:path w="325120" h="323214">
                  <a:moveTo>
                    <a:pt x="162305" y="0"/>
                  </a:moveTo>
                  <a:lnTo>
                    <a:pt x="119150" y="5766"/>
                  </a:lnTo>
                  <a:lnTo>
                    <a:pt x="80376" y="22041"/>
                  </a:lnTo>
                  <a:lnTo>
                    <a:pt x="47529" y="47291"/>
                  </a:lnTo>
                  <a:lnTo>
                    <a:pt x="22154" y="79981"/>
                  </a:lnTo>
                  <a:lnTo>
                    <a:pt x="5796" y="118577"/>
                  </a:lnTo>
                  <a:lnTo>
                    <a:pt x="0" y="161544"/>
                  </a:lnTo>
                  <a:lnTo>
                    <a:pt x="5796" y="204466"/>
                  </a:lnTo>
                  <a:lnTo>
                    <a:pt x="22154" y="243049"/>
                  </a:lnTo>
                  <a:lnTo>
                    <a:pt x="47529" y="275748"/>
                  </a:lnTo>
                  <a:lnTo>
                    <a:pt x="80376" y="301018"/>
                  </a:lnTo>
                  <a:lnTo>
                    <a:pt x="119150" y="317313"/>
                  </a:lnTo>
                  <a:lnTo>
                    <a:pt x="162305" y="323088"/>
                  </a:lnTo>
                  <a:lnTo>
                    <a:pt x="205461" y="317313"/>
                  </a:lnTo>
                  <a:lnTo>
                    <a:pt x="244235" y="301018"/>
                  </a:lnTo>
                  <a:lnTo>
                    <a:pt x="277082" y="275748"/>
                  </a:lnTo>
                  <a:lnTo>
                    <a:pt x="302457" y="243049"/>
                  </a:lnTo>
                  <a:lnTo>
                    <a:pt x="318815" y="204466"/>
                  </a:lnTo>
                  <a:lnTo>
                    <a:pt x="324611" y="161544"/>
                  </a:lnTo>
                  <a:lnTo>
                    <a:pt x="318815" y="118577"/>
                  </a:lnTo>
                  <a:lnTo>
                    <a:pt x="302457" y="79981"/>
                  </a:lnTo>
                  <a:lnTo>
                    <a:pt x="277082" y="47291"/>
                  </a:lnTo>
                  <a:lnTo>
                    <a:pt x="244235" y="22041"/>
                  </a:lnTo>
                  <a:lnTo>
                    <a:pt x="205461" y="5766"/>
                  </a:lnTo>
                  <a:lnTo>
                    <a:pt x="162305" y="0"/>
                  </a:lnTo>
                  <a:close/>
                </a:path>
              </a:pathLst>
            </a:custGeom>
            <a:solidFill>
              <a:srgbClr val="CFE1F3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7" name="object 47"/>
            <p:cNvSpPr/>
            <p:nvPr/>
          </p:nvSpPr>
          <p:spPr>
            <a:xfrm>
              <a:off x="7006970" y="3536188"/>
              <a:ext cx="325120" cy="323215"/>
            </a:xfrm>
            <a:custGeom>
              <a:avLst/>
              <a:gdLst/>
              <a:ahLst/>
              <a:cxnLst/>
              <a:rect l="l" t="t" r="r" b="b"/>
              <a:pathLst>
                <a:path w="325120" h="323214">
                  <a:moveTo>
                    <a:pt x="0" y="161544"/>
                  </a:moveTo>
                  <a:lnTo>
                    <a:pt x="5796" y="118577"/>
                  </a:lnTo>
                  <a:lnTo>
                    <a:pt x="22154" y="79981"/>
                  </a:lnTo>
                  <a:lnTo>
                    <a:pt x="47529" y="47291"/>
                  </a:lnTo>
                  <a:lnTo>
                    <a:pt x="80376" y="22041"/>
                  </a:lnTo>
                  <a:lnTo>
                    <a:pt x="119150" y="5766"/>
                  </a:lnTo>
                  <a:lnTo>
                    <a:pt x="162305" y="0"/>
                  </a:lnTo>
                  <a:lnTo>
                    <a:pt x="205461" y="5766"/>
                  </a:lnTo>
                  <a:lnTo>
                    <a:pt x="244235" y="22041"/>
                  </a:lnTo>
                  <a:lnTo>
                    <a:pt x="277082" y="47291"/>
                  </a:lnTo>
                  <a:lnTo>
                    <a:pt x="302457" y="79981"/>
                  </a:lnTo>
                  <a:lnTo>
                    <a:pt x="318815" y="118577"/>
                  </a:lnTo>
                  <a:lnTo>
                    <a:pt x="324611" y="161544"/>
                  </a:lnTo>
                  <a:lnTo>
                    <a:pt x="318815" y="204466"/>
                  </a:lnTo>
                  <a:lnTo>
                    <a:pt x="302457" y="243049"/>
                  </a:lnTo>
                  <a:lnTo>
                    <a:pt x="277082" y="275748"/>
                  </a:lnTo>
                  <a:lnTo>
                    <a:pt x="244235" y="301018"/>
                  </a:lnTo>
                  <a:lnTo>
                    <a:pt x="205461" y="317313"/>
                  </a:lnTo>
                  <a:lnTo>
                    <a:pt x="162305" y="323088"/>
                  </a:lnTo>
                  <a:lnTo>
                    <a:pt x="119150" y="317313"/>
                  </a:lnTo>
                  <a:lnTo>
                    <a:pt x="80376" y="301018"/>
                  </a:lnTo>
                  <a:lnTo>
                    <a:pt x="47529" y="275748"/>
                  </a:lnTo>
                  <a:lnTo>
                    <a:pt x="22154" y="243049"/>
                  </a:lnTo>
                  <a:lnTo>
                    <a:pt x="5796" y="204466"/>
                  </a:lnTo>
                  <a:lnTo>
                    <a:pt x="0" y="161544"/>
                  </a:lnTo>
                  <a:close/>
                </a:path>
              </a:pathLst>
            </a:custGeom>
            <a:ln w="9525">
              <a:solidFill>
                <a:srgbClr val="E0E0E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7097394" y="3441953"/>
            <a:ext cx="1876425" cy="1189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5595">
              <a:lnSpc>
                <a:spcPts val="1000"/>
              </a:lnSpc>
              <a:spcBef>
                <a:spcPts val="95"/>
              </a:spcBef>
            </a:pPr>
            <a:r>
              <a:rPr sz="1000" b="1" u="sng" dirty="0">
                <a:solidFill>
                  <a:srgbClr val="9E9E9E"/>
                </a:solidFill>
                <a:uFill>
                  <a:solidFill>
                    <a:srgbClr val="9E9E9E"/>
                  </a:solidFill>
                </a:uFill>
                <a:latin typeface="Arial"/>
                <a:cs typeface="Arial"/>
              </a:rPr>
              <a:t>Project</a:t>
            </a:r>
            <a:r>
              <a:rPr sz="1000" b="1" u="sng" spc="-30" dirty="0">
                <a:solidFill>
                  <a:srgbClr val="9E9E9E"/>
                </a:solidFill>
                <a:uFill>
                  <a:solidFill>
                    <a:srgbClr val="9E9E9E"/>
                  </a:solidFill>
                </a:uFill>
                <a:latin typeface="Arial"/>
                <a:cs typeface="Arial"/>
              </a:rPr>
              <a:t> </a:t>
            </a:r>
            <a:r>
              <a:rPr sz="1000" b="1" u="sng" spc="-10" dirty="0">
                <a:solidFill>
                  <a:srgbClr val="9E9E9E"/>
                </a:solidFill>
                <a:uFill>
                  <a:solidFill>
                    <a:srgbClr val="9E9E9E"/>
                  </a:solidFill>
                </a:uFill>
                <a:latin typeface="Arial"/>
                <a:cs typeface="Arial"/>
              </a:rPr>
              <a:t>Identification</a:t>
            </a:r>
            <a:r>
              <a:rPr sz="1000" spc="-10" dirty="0">
                <a:solidFill>
                  <a:srgbClr val="9E9E9E"/>
                </a:solidFill>
                <a:latin typeface="Arial"/>
                <a:cs typeface="Arial"/>
              </a:rPr>
              <a:t>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440"/>
              </a:lnSpc>
              <a:tabLst>
                <a:tab pos="314960" algn="l"/>
              </a:tabLst>
            </a:pPr>
            <a:r>
              <a:rPr sz="1400" b="1" spc="-50" dirty="0">
                <a:solidFill>
                  <a:srgbClr val="9E9E9E"/>
                </a:solidFill>
                <a:latin typeface="Arial"/>
                <a:cs typeface="Arial"/>
              </a:rPr>
              <a:t>B</a:t>
            </a:r>
            <a:r>
              <a:rPr sz="1400" b="1" dirty="0">
                <a:solidFill>
                  <a:srgbClr val="9E9E9E"/>
                </a:solidFill>
                <a:latin typeface="Arial"/>
                <a:cs typeface="Arial"/>
              </a:rPr>
              <a:t>	</a:t>
            </a:r>
            <a:r>
              <a:rPr sz="1000" dirty="0">
                <a:solidFill>
                  <a:srgbClr val="9E9E9E"/>
                </a:solidFill>
                <a:latin typeface="Arial"/>
                <a:cs typeface="Arial"/>
              </a:rPr>
              <a:t>Conduct</a:t>
            </a:r>
            <a:r>
              <a:rPr sz="1000" spc="229" dirty="0">
                <a:solidFill>
                  <a:srgbClr val="9E9E9E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9E9E9E"/>
                </a:solidFill>
                <a:latin typeface="Arial"/>
                <a:cs typeface="Arial"/>
              </a:rPr>
              <a:t>interviews</a:t>
            </a:r>
            <a:r>
              <a:rPr sz="1000" spc="220" dirty="0">
                <a:solidFill>
                  <a:srgbClr val="9E9E9E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9E9E9E"/>
                </a:solidFill>
                <a:latin typeface="Arial"/>
                <a:cs typeface="Arial"/>
              </a:rPr>
              <a:t>across</a:t>
            </a:r>
            <a:endParaRPr sz="1000" dirty="0">
              <a:latin typeface="Arial"/>
              <a:cs typeface="Arial"/>
            </a:endParaRPr>
          </a:p>
          <a:p>
            <a:pPr marL="315595">
              <a:lnSpc>
                <a:spcPts val="1160"/>
              </a:lnSpc>
            </a:pPr>
            <a:r>
              <a:rPr sz="1000" dirty="0">
                <a:solidFill>
                  <a:srgbClr val="9E9E9E"/>
                </a:solidFill>
                <a:latin typeface="Arial"/>
                <a:cs typeface="Arial"/>
              </a:rPr>
              <a:t>key</a:t>
            </a:r>
            <a:r>
              <a:rPr sz="1000" spc="45" dirty="0">
                <a:solidFill>
                  <a:srgbClr val="9E9E9E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9E9E9E"/>
                </a:solidFill>
                <a:latin typeface="Arial"/>
                <a:cs typeface="Arial"/>
              </a:rPr>
              <a:t>sectors</a:t>
            </a:r>
            <a:endParaRPr sz="1000" dirty="0">
              <a:latin typeface="Arial"/>
              <a:cs typeface="Arial"/>
            </a:endParaRPr>
          </a:p>
          <a:p>
            <a:pPr marL="315595" marR="131445">
              <a:lnSpc>
                <a:spcPct val="100000"/>
              </a:lnSpc>
              <a:spcBef>
                <a:spcPts val="770"/>
              </a:spcBef>
            </a:pPr>
            <a:r>
              <a:rPr sz="1000" b="1" u="sng" dirty="0">
                <a:solidFill>
                  <a:srgbClr val="9E9E9E"/>
                </a:solidFill>
                <a:uFill>
                  <a:solidFill>
                    <a:srgbClr val="9E9E9E"/>
                  </a:solidFill>
                </a:uFill>
                <a:latin typeface="Arial"/>
                <a:cs typeface="Arial"/>
              </a:rPr>
              <a:t>Project</a:t>
            </a:r>
            <a:r>
              <a:rPr sz="1000" b="1" u="sng" spc="-15" dirty="0">
                <a:solidFill>
                  <a:srgbClr val="9E9E9E"/>
                </a:solidFill>
                <a:uFill>
                  <a:solidFill>
                    <a:srgbClr val="9E9E9E"/>
                  </a:solidFill>
                </a:uFill>
                <a:latin typeface="Arial"/>
                <a:cs typeface="Arial"/>
              </a:rPr>
              <a:t> </a:t>
            </a:r>
            <a:r>
              <a:rPr sz="1000" b="1" u="sng" spc="-10" dirty="0">
                <a:solidFill>
                  <a:srgbClr val="9E9E9E"/>
                </a:solidFill>
                <a:uFill>
                  <a:solidFill>
                    <a:srgbClr val="9E9E9E"/>
                  </a:solidFill>
                </a:uFill>
                <a:latin typeface="Arial"/>
                <a:cs typeface="Arial"/>
              </a:rPr>
              <a:t>Capitalization</a:t>
            </a:r>
            <a:r>
              <a:rPr sz="1000" spc="-10" dirty="0">
                <a:solidFill>
                  <a:srgbClr val="9E9E9E"/>
                </a:solidFill>
                <a:latin typeface="Arial"/>
                <a:cs typeface="Arial"/>
              </a:rPr>
              <a:t>: </a:t>
            </a:r>
            <a:r>
              <a:rPr sz="1000" dirty="0">
                <a:solidFill>
                  <a:srgbClr val="9E9E9E"/>
                </a:solidFill>
                <a:latin typeface="Arial"/>
                <a:cs typeface="Arial"/>
              </a:rPr>
              <a:t>Identify</a:t>
            </a:r>
            <a:r>
              <a:rPr sz="1000" spc="95" dirty="0">
                <a:solidFill>
                  <a:srgbClr val="9E9E9E"/>
                </a:solidFill>
                <a:latin typeface="Arial"/>
                <a:cs typeface="Arial"/>
              </a:rPr>
              <a:t> </a:t>
            </a:r>
            <a:r>
              <a:rPr sz="1000" spc="75" dirty="0">
                <a:solidFill>
                  <a:srgbClr val="9E9E9E"/>
                </a:solidFill>
                <a:latin typeface="Arial"/>
                <a:cs typeface="Arial"/>
              </a:rPr>
              <a:t>public/</a:t>
            </a:r>
            <a:r>
              <a:rPr sz="1000" spc="110" dirty="0">
                <a:solidFill>
                  <a:srgbClr val="9E9E9E"/>
                </a:solidFill>
                <a:latin typeface="Arial"/>
                <a:cs typeface="Arial"/>
              </a:rPr>
              <a:t> </a:t>
            </a:r>
            <a:r>
              <a:rPr sz="1000" spc="50" dirty="0">
                <a:solidFill>
                  <a:srgbClr val="9E9E9E"/>
                </a:solidFill>
                <a:latin typeface="Arial"/>
                <a:cs typeface="Arial"/>
              </a:rPr>
              <a:t>private/ </a:t>
            </a:r>
            <a:r>
              <a:rPr sz="1000" dirty="0">
                <a:solidFill>
                  <a:srgbClr val="9E9E9E"/>
                </a:solidFill>
                <a:latin typeface="Arial"/>
                <a:cs typeface="Arial"/>
              </a:rPr>
              <a:t>civic</a:t>
            </a:r>
            <a:r>
              <a:rPr sz="1000" spc="145" dirty="0">
                <a:solidFill>
                  <a:srgbClr val="9E9E9E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9E9E9E"/>
                </a:solidFill>
                <a:latin typeface="Arial"/>
                <a:cs typeface="Arial"/>
              </a:rPr>
              <a:t>investments</a:t>
            </a:r>
            <a:r>
              <a:rPr sz="1000" spc="225" dirty="0">
                <a:solidFill>
                  <a:srgbClr val="9E9E9E"/>
                </a:solidFill>
                <a:latin typeface="Arial"/>
                <a:cs typeface="Arial"/>
              </a:rPr>
              <a:t> </a:t>
            </a:r>
            <a:r>
              <a:rPr sz="1000" spc="-25" dirty="0">
                <a:solidFill>
                  <a:srgbClr val="9E9E9E"/>
                </a:solidFill>
                <a:latin typeface="Arial"/>
                <a:cs typeface="Arial"/>
              </a:rPr>
              <a:t>for </a:t>
            </a:r>
            <a:r>
              <a:rPr sz="1000" dirty="0">
                <a:solidFill>
                  <a:srgbClr val="9E9E9E"/>
                </a:solidFill>
                <a:latin typeface="Arial"/>
                <a:cs typeface="Arial"/>
              </a:rPr>
              <a:t>capital</a:t>
            </a:r>
            <a:r>
              <a:rPr sz="1000" spc="165" dirty="0">
                <a:solidFill>
                  <a:srgbClr val="9E9E9E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9E9E9E"/>
                </a:solidFill>
                <a:latin typeface="Arial"/>
                <a:cs typeface="Arial"/>
              </a:rPr>
              <a:t>stacks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7002208" y="4113123"/>
            <a:ext cx="334645" cy="332740"/>
            <a:chOff x="7002208" y="4113123"/>
            <a:chExt cx="334645" cy="332740"/>
          </a:xfrm>
        </p:grpSpPr>
        <p:sp>
          <p:nvSpPr>
            <p:cNvPr id="50" name="object 50"/>
            <p:cNvSpPr/>
            <p:nvPr/>
          </p:nvSpPr>
          <p:spPr>
            <a:xfrm>
              <a:off x="7006970" y="4117886"/>
              <a:ext cx="325120" cy="323215"/>
            </a:xfrm>
            <a:custGeom>
              <a:avLst/>
              <a:gdLst/>
              <a:ahLst/>
              <a:cxnLst/>
              <a:rect l="l" t="t" r="r" b="b"/>
              <a:pathLst>
                <a:path w="325120" h="323214">
                  <a:moveTo>
                    <a:pt x="162305" y="0"/>
                  </a:moveTo>
                  <a:lnTo>
                    <a:pt x="119150" y="5770"/>
                  </a:lnTo>
                  <a:lnTo>
                    <a:pt x="80376" y="22056"/>
                  </a:lnTo>
                  <a:lnTo>
                    <a:pt x="47529" y="47317"/>
                  </a:lnTo>
                  <a:lnTo>
                    <a:pt x="22154" y="80013"/>
                  </a:lnTo>
                  <a:lnTo>
                    <a:pt x="5796" y="118606"/>
                  </a:lnTo>
                  <a:lnTo>
                    <a:pt x="0" y="161556"/>
                  </a:lnTo>
                  <a:lnTo>
                    <a:pt x="5796" y="204501"/>
                  </a:lnTo>
                  <a:lnTo>
                    <a:pt x="22154" y="243090"/>
                  </a:lnTo>
                  <a:lnTo>
                    <a:pt x="47529" y="275785"/>
                  </a:lnTo>
                  <a:lnTo>
                    <a:pt x="80376" y="301045"/>
                  </a:lnTo>
                  <a:lnTo>
                    <a:pt x="119150" y="317330"/>
                  </a:lnTo>
                  <a:lnTo>
                    <a:pt x="162305" y="323100"/>
                  </a:lnTo>
                  <a:lnTo>
                    <a:pt x="205461" y="317330"/>
                  </a:lnTo>
                  <a:lnTo>
                    <a:pt x="244235" y="301045"/>
                  </a:lnTo>
                  <a:lnTo>
                    <a:pt x="277082" y="275785"/>
                  </a:lnTo>
                  <a:lnTo>
                    <a:pt x="302457" y="243090"/>
                  </a:lnTo>
                  <a:lnTo>
                    <a:pt x="318815" y="204501"/>
                  </a:lnTo>
                  <a:lnTo>
                    <a:pt x="324611" y="161556"/>
                  </a:lnTo>
                  <a:lnTo>
                    <a:pt x="318815" y="118606"/>
                  </a:lnTo>
                  <a:lnTo>
                    <a:pt x="302457" y="80013"/>
                  </a:lnTo>
                  <a:lnTo>
                    <a:pt x="277082" y="47317"/>
                  </a:lnTo>
                  <a:lnTo>
                    <a:pt x="244235" y="22056"/>
                  </a:lnTo>
                  <a:lnTo>
                    <a:pt x="205461" y="5770"/>
                  </a:lnTo>
                  <a:lnTo>
                    <a:pt x="162305" y="0"/>
                  </a:lnTo>
                  <a:close/>
                </a:path>
              </a:pathLst>
            </a:custGeom>
            <a:solidFill>
              <a:srgbClr val="CFE1F3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1" name="object 51"/>
            <p:cNvSpPr/>
            <p:nvPr/>
          </p:nvSpPr>
          <p:spPr>
            <a:xfrm>
              <a:off x="7006970" y="4117886"/>
              <a:ext cx="325120" cy="323215"/>
            </a:xfrm>
            <a:custGeom>
              <a:avLst/>
              <a:gdLst/>
              <a:ahLst/>
              <a:cxnLst/>
              <a:rect l="l" t="t" r="r" b="b"/>
              <a:pathLst>
                <a:path w="325120" h="323214">
                  <a:moveTo>
                    <a:pt x="0" y="161556"/>
                  </a:moveTo>
                  <a:lnTo>
                    <a:pt x="5796" y="118606"/>
                  </a:lnTo>
                  <a:lnTo>
                    <a:pt x="22154" y="80013"/>
                  </a:lnTo>
                  <a:lnTo>
                    <a:pt x="47529" y="47317"/>
                  </a:lnTo>
                  <a:lnTo>
                    <a:pt x="80376" y="22056"/>
                  </a:lnTo>
                  <a:lnTo>
                    <a:pt x="119150" y="5770"/>
                  </a:lnTo>
                  <a:lnTo>
                    <a:pt x="162305" y="0"/>
                  </a:lnTo>
                  <a:lnTo>
                    <a:pt x="205461" y="5770"/>
                  </a:lnTo>
                  <a:lnTo>
                    <a:pt x="244235" y="22056"/>
                  </a:lnTo>
                  <a:lnTo>
                    <a:pt x="277082" y="47317"/>
                  </a:lnTo>
                  <a:lnTo>
                    <a:pt x="302457" y="80013"/>
                  </a:lnTo>
                  <a:lnTo>
                    <a:pt x="318815" y="118606"/>
                  </a:lnTo>
                  <a:lnTo>
                    <a:pt x="324611" y="161556"/>
                  </a:lnTo>
                  <a:lnTo>
                    <a:pt x="318815" y="204501"/>
                  </a:lnTo>
                  <a:lnTo>
                    <a:pt x="302457" y="243090"/>
                  </a:lnTo>
                  <a:lnTo>
                    <a:pt x="277082" y="275785"/>
                  </a:lnTo>
                  <a:lnTo>
                    <a:pt x="244235" y="301045"/>
                  </a:lnTo>
                  <a:lnTo>
                    <a:pt x="205461" y="317330"/>
                  </a:lnTo>
                  <a:lnTo>
                    <a:pt x="162305" y="323100"/>
                  </a:lnTo>
                  <a:lnTo>
                    <a:pt x="119150" y="317330"/>
                  </a:lnTo>
                  <a:lnTo>
                    <a:pt x="80376" y="301045"/>
                  </a:lnTo>
                  <a:lnTo>
                    <a:pt x="47529" y="275785"/>
                  </a:lnTo>
                  <a:lnTo>
                    <a:pt x="22154" y="243090"/>
                  </a:lnTo>
                  <a:lnTo>
                    <a:pt x="5796" y="204501"/>
                  </a:lnTo>
                  <a:lnTo>
                    <a:pt x="0" y="161556"/>
                  </a:lnTo>
                  <a:close/>
                </a:path>
              </a:pathLst>
            </a:custGeom>
            <a:ln w="9525">
              <a:solidFill>
                <a:srgbClr val="E0E0E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7096506" y="4121911"/>
            <a:ext cx="1479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0" dirty="0">
                <a:solidFill>
                  <a:srgbClr val="9E9E9E"/>
                </a:solidFill>
                <a:latin typeface="Arial"/>
                <a:cs typeface="Arial"/>
              </a:rPr>
              <a:t>C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53" name="object 5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135347" y="4861441"/>
            <a:ext cx="545147" cy="181799"/>
          </a:xfrm>
          <a:prstGeom prst="rect">
            <a:avLst/>
          </a:prstGeom>
        </p:spPr>
      </p:pic>
      <p:sp>
        <p:nvSpPr>
          <p:cNvPr id="54" name="object 54"/>
          <p:cNvSpPr txBox="1"/>
          <p:nvPr/>
        </p:nvSpPr>
        <p:spPr>
          <a:xfrm>
            <a:off x="55880" y="4986629"/>
            <a:ext cx="141922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b="1" spc="-10" dirty="0">
                <a:latin typeface="Arial"/>
                <a:cs typeface="Arial"/>
              </a:rPr>
              <a:t>Source:</a:t>
            </a:r>
            <a:r>
              <a:rPr sz="700" b="1" spc="6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New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Localism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spc="-20" dirty="0">
                <a:latin typeface="Arial"/>
                <a:cs typeface="Arial"/>
              </a:rPr>
              <a:t>(2024).</a:t>
            </a:r>
            <a:endParaRPr sz="7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9054" rIns="0" bIns="0" rtlCol="0">
            <a:spAutoFit/>
          </a:bodyPr>
          <a:lstStyle/>
          <a:p>
            <a:pPr marL="17018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1F5F"/>
                </a:solidFill>
              </a:rPr>
              <a:t>Hampton</a:t>
            </a:r>
            <a:r>
              <a:rPr spc="-30" dirty="0">
                <a:solidFill>
                  <a:srgbClr val="001F5F"/>
                </a:solidFill>
              </a:rPr>
              <a:t> Roads</a:t>
            </a:r>
            <a:r>
              <a:rPr dirty="0">
                <a:solidFill>
                  <a:srgbClr val="001F5F"/>
                </a:solidFill>
              </a:rPr>
              <a:t> Investment</a:t>
            </a:r>
            <a:r>
              <a:rPr spc="-15" dirty="0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Playbook</a:t>
            </a:r>
            <a:r>
              <a:rPr spc="-15" dirty="0">
                <a:solidFill>
                  <a:srgbClr val="001F5F"/>
                </a:solidFill>
              </a:rPr>
              <a:t> </a:t>
            </a:r>
            <a:r>
              <a:rPr spc="150" dirty="0">
                <a:solidFill>
                  <a:srgbClr val="001F5F"/>
                </a:solidFill>
              </a:rPr>
              <a:t>-</a:t>
            </a:r>
            <a:r>
              <a:rPr spc="-10" dirty="0">
                <a:solidFill>
                  <a:srgbClr val="001F5F"/>
                </a:solidFill>
              </a:rPr>
              <a:t> </a:t>
            </a:r>
            <a:r>
              <a:rPr spc="-20" dirty="0">
                <a:solidFill>
                  <a:srgbClr val="4285F4"/>
                </a:solidFill>
              </a:rPr>
              <a:t>Phase</a:t>
            </a:r>
            <a:r>
              <a:rPr spc="5" dirty="0">
                <a:solidFill>
                  <a:srgbClr val="4285F4"/>
                </a:solidFill>
              </a:rPr>
              <a:t> </a:t>
            </a:r>
            <a:r>
              <a:rPr spc="-50" dirty="0">
                <a:solidFill>
                  <a:srgbClr val="4285F4"/>
                </a:solidFill>
              </a:rPr>
              <a:t>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80" y="4986629"/>
            <a:ext cx="142049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b="1" spc="-10" dirty="0">
                <a:latin typeface="Arial"/>
                <a:cs typeface="Arial"/>
              </a:rPr>
              <a:t>Source:</a:t>
            </a:r>
            <a:r>
              <a:rPr sz="700" b="1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6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New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Localism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spc="-20" dirty="0">
                <a:latin typeface="Arial"/>
                <a:cs typeface="Arial"/>
              </a:rPr>
              <a:t>(2024).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11630" y="1093470"/>
            <a:ext cx="45021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20" dirty="0">
                <a:solidFill>
                  <a:srgbClr val="004174"/>
                </a:solidFill>
                <a:latin typeface="Arial"/>
                <a:cs typeface="Arial"/>
              </a:rPr>
              <a:t>Goal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93363" y="1093470"/>
            <a:ext cx="15601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25" dirty="0">
                <a:solidFill>
                  <a:srgbClr val="004174"/>
                </a:solidFill>
                <a:latin typeface="Arial"/>
                <a:cs typeface="Arial"/>
              </a:rPr>
              <a:t>Areas</a:t>
            </a:r>
            <a:r>
              <a:rPr sz="1500" b="1" spc="-40" dirty="0">
                <a:solidFill>
                  <a:srgbClr val="004174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004174"/>
                </a:solidFill>
                <a:latin typeface="Arial"/>
                <a:cs typeface="Arial"/>
              </a:rPr>
              <a:t>of</a:t>
            </a:r>
            <a:r>
              <a:rPr sz="1500" b="1" spc="-35" dirty="0">
                <a:solidFill>
                  <a:srgbClr val="004174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4174"/>
                </a:solidFill>
                <a:latin typeface="Arial"/>
                <a:cs typeface="Arial"/>
              </a:rPr>
              <a:t>analysis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19550" y="3046602"/>
            <a:ext cx="103822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10" dirty="0">
                <a:solidFill>
                  <a:srgbClr val="004174"/>
                </a:solidFill>
                <a:latin typeface="Arial"/>
                <a:cs typeface="Arial"/>
              </a:rPr>
              <a:t>Geography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6838" y="1602232"/>
            <a:ext cx="1884045" cy="809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25"/>
              </a:lnSpc>
              <a:tabLst>
                <a:tab pos="284480" algn="l"/>
              </a:tabLst>
            </a:pPr>
            <a:r>
              <a:rPr sz="900" spc="-50" dirty="0">
                <a:latin typeface="Times New Roman"/>
                <a:cs typeface="Times New Roman"/>
              </a:rPr>
              <a:t>●</a:t>
            </a:r>
            <a:r>
              <a:rPr sz="900" dirty="0">
                <a:latin typeface="Times New Roman"/>
                <a:cs typeface="Times New Roman"/>
              </a:rPr>
              <a:t>	</a:t>
            </a:r>
            <a:r>
              <a:rPr sz="900" spc="-10" dirty="0">
                <a:latin typeface="Arial"/>
                <a:cs typeface="Arial"/>
              </a:rPr>
              <a:t>Assess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positioning</a:t>
            </a:r>
            <a:r>
              <a:rPr sz="900" spc="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the</a:t>
            </a:r>
            <a:endParaRPr sz="900" dirty="0">
              <a:latin typeface="Arial"/>
              <a:cs typeface="Arial"/>
            </a:endParaRPr>
          </a:p>
          <a:p>
            <a:pPr marL="284480" marR="123825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region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in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new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economic order</a:t>
            </a:r>
            <a:endParaRPr sz="900" dirty="0">
              <a:latin typeface="Arial"/>
              <a:cs typeface="Arial"/>
            </a:endParaRPr>
          </a:p>
          <a:p>
            <a:pPr marL="284480" indent="-285115">
              <a:lnSpc>
                <a:spcPct val="100000"/>
              </a:lnSpc>
              <a:spcBef>
                <a:spcPts val="994"/>
              </a:spcBef>
              <a:tabLst>
                <a:tab pos="284480" algn="l"/>
              </a:tabLst>
            </a:pPr>
            <a:r>
              <a:rPr sz="900" spc="-50" dirty="0">
                <a:latin typeface="Times New Roman"/>
                <a:cs typeface="Times New Roman"/>
              </a:rPr>
              <a:t>●</a:t>
            </a:r>
            <a:r>
              <a:rPr sz="900" dirty="0">
                <a:latin typeface="Times New Roman"/>
                <a:cs typeface="Times New Roman"/>
              </a:rPr>
              <a:t>	</a:t>
            </a:r>
            <a:r>
              <a:rPr sz="900" dirty="0">
                <a:latin typeface="Arial"/>
                <a:cs typeface="Arial"/>
              </a:rPr>
              <a:t>Identify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strengths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and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areas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of </a:t>
            </a:r>
            <a:r>
              <a:rPr sz="900" spc="-10" dirty="0">
                <a:latin typeface="Arial"/>
                <a:cs typeface="Arial"/>
              </a:rPr>
              <a:t>opportunity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54805" y="1543685"/>
            <a:ext cx="1394460" cy="927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25"/>
              </a:lnSpc>
              <a:tabLst>
                <a:tab pos="284480" algn="l"/>
              </a:tabLst>
            </a:pPr>
            <a:r>
              <a:rPr sz="900" spc="-50" dirty="0">
                <a:latin typeface="Times New Roman"/>
                <a:cs typeface="Times New Roman"/>
              </a:rPr>
              <a:t>●</a:t>
            </a:r>
            <a:r>
              <a:rPr sz="900" dirty="0">
                <a:latin typeface="Times New Roman"/>
                <a:cs typeface="Times New Roman"/>
              </a:rPr>
              <a:t>	</a:t>
            </a:r>
            <a:r>
              <a:rPr sz="900" dirty="0">
                <a:latin typeface="Arial"/>
                <a:cs typeface="Arial"/>
              </a:rPr>
              <a:t>Federal</a:t>
            </a:r>
            <a:r>
              <a:rPr sz="900" spc="8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Spending</a:t>
            </a:r>
            <a:endParaRPr sz="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tabLst>
                <a:tab pos="284480" algn="l"/>
              </a:tabLst>
            </a:pPr>
            <a:r>
              <a:rPr sz="900" spc="-50" dirty="0">
                <a:latin typeface="Times New Roman"/>
                <a:cs typeface="Times New Roman"/>
              </a:rPr>
              <a:t>●</a:t>
            </a:r>
            <a:r>
              <a:rPr sz="900" dirty="0">
                <a:latin typeface="Times New Roman"/>
                <a:cs typeface="Times New Roman"/>
              </a:rPr>
              <a:t>	</a:t>
            </a:r>
            <a:r>
              <a:rPr sz="900" dirty="0">
                <a:latin typeface="Arial"/>
                <a:cs typeface="Arial"/>
              </a:rPr>
              <a:t>Green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Supply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Chains</a:t>
            </a:r>
            <a:endParaRPr sz="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94"/>
              </a:spcBef>
              <a:tabLst>
                <a:tab pos="284480" algn="l"/>
              </a:tabLst>
            </a:pPr>
            <a:r>
              <a:rPr sz="900" spc="-50" dirty="0">
                <a:latin typeface="Times New Roman"/>
                <a:cs typeface="Times New Roman"/>
              </a:rPr>
              <a:t>●</a:t>
            </a:r>
            <a:r>
              <a:rPr sz="900" dirty="0">
                <a:latin typeface="Times New Roman"/>
                <a:cs typeface="Times New Roman"/>
              </a:rPr>
              <a:t>	</a:t>
            </a:r>
            <a:r>
              <a:rPr sz="900" dirty="0">
                <a:latin typeface="Arial"/>
                <a:cs typeface="Arial"/>
              </a:rPr>
              <a:t>Critical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Technologies</a:t>
            </a:r>
            <a:endParaRPr sz="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0"/>
              </a:spcBef>
              <a:tabLst>
                <a:tab pos="284480" algn="l"/>
              </a:tabLst>
            </a:pPr>
            <a:r>
              <a:rPr sz="900" spc="-50" dirty="0">
                <a:latin typeface="Times New Roman"/>
                <a:cs typeface="Times New Roman"/>
              </a:rPr>
              <a:t>●</a:t>
            </a:r>
            <a:r>
              <a:rPr sz="900" dirty="0">
                <a:latin typeface="Times New Roman"/>
                <a:cs typeface="Times New Roman"/>
              </a:rPr>
              <a:t>	</a:t>
            </a:r>
            <a:r>
              <a:rPr sz="900" spc="10" dirty="0">
                <a:latin typeface="Arial"/>
                <a:cs typeface="Arial"/>
              </a:rPr>
              <a:t>Investments</a:t>
            </a:r>
            <a:r>
              <a:rPr sz="900" spc="20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&amp;</a:t>
            </a:r>
            <a:r>
              <a:rPr sz="900" spc="30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Trade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7329" y="1395094"/>
            <a:ext cx="2430780" cy="1283970"/>
          </a:xfrm>
          <a:prstGeom prst="rect">
            <a:avLst/>
          </a:prstGeom>
          <a:solidFill>
            <a:srgbClr val="F1F1F1"/>
          </a:solidFill>
          <a:ln w="9525">
            <a:solidFill>
              <a:srgbClr val="000000"/>
            </a:solidFill>
          </a:ln>
        </p:spPr>
        <p:txBody>
          <a:bodyPr vert="horz" wrap="square" lIns="0" tIns="685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40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L="579120" marR="334010" indent="-285115">
              <a:lnSpc>
                <a:spcPct val="100000"/>
              </a:lnSpc>
              <a:tabLst>
                <a:tab pos="579120" algn="l"/>
              </a:tabLst>
            </a:pPr>
            <a:r>
              <a:rPr sz="900" spc="50" dirty="0">
                <a:latin typeface="Arial Unicode MS"/>
                <a:cs typeface="Arial Unicode MS"/>
              </a:rPr>
              <a:t>❏</a:t>
            </a:r>
            <a:r>
              <a:rPr sz="900" dirty="0">
                <a:latin typeface="Arial Unicode MS"/>
                <a:cs typeface="Arial Unicode MS"/>
              </a:rPr>
              <a:t>	</a:t>
            </a:r>
            <a:r>
              <a:rPr sz="900" spc="-10" dirty="0">
                <a:latin typeface="Arial"/>
                <a:cs typeface="Arial"/>
              </a:rPr>
              <a:t>Assess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positioning</a:t>
            </a:r>
            <a:r>
              <a:rPr sz="900" spc="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the </a:t>
            </a:r>
            <a:r>
              <a:rPr sz="900" dirty="0">
                <a:latin typeface="Arial"/>
                <a:cs typeface="Arial"/>
              </a:rPr>
              <a:t>region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in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new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economic order</a:t>
            </a:r>
            <a:endParaRPr sz="900" dirty="0">
              <a:latin typeface="Arial"/>
              <a:cs typeface="Arial"/>
            </a:endParaRPr>
          </a:p>
          <a:p>
            <a:pPr marL="579120" marR="244475" indent="-285115">
              <a:lnSpc>
                <a:spcPct val="100000"/>
              </a:lnSpc>
              <a:spcBef>
                <a:spcPts val="994"/>
              </a:spcBef>
              <a:tabLst>
                <a:tab pos="579120" algn="l"/>
              </a:tabLst>
            </a:pPr>
            <a:r>
              <a:rPr sz="900" spc="50" dirty="0">
                <a:latin typeface="Arial Unicode MS"/>
                <a:cs typeface="Arial Unicode MS"/>
              </a:rPr>
              <a:t>❏</a:t>
            </a:r>
            <a:r>
              <a:rPr sz="900" dirty="0">
                <a:latin typeface="Arial Unicode MS"/>
                <a:cs typeface="Arial Unicode MS"/>
              </a:rPr>
              <a:t>	</a:t>
            </a:r>
            <a:r>
              <a:rPr sz="900" dirty="0">
                <a:latin typeface="Arial"/>
                <a:cs typeface="Arial"/>
              </a:rPr>
              <a:t>Identify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strengths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and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areas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of </a:t>
            </a:r>
            <a:r>
              <a:rPr sz="900" spc="-10" dirty="0">
                <a:latin typeface="Arial"/>
                <a:cs typeface="Arial"/>
              </a:rPr>
              <a:t>opportunity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65119" y="1395094"/>
            <a:ext cx="2430780" cy="1283970"/>
          </a:xfrm>
          <a:prstGeom prst="rect">
            <a:avLst/>
          </a:prstGeom>
          <a:solidFill>
            <a:srgbClr val="F1F1F1"/>
          </a:solidFill>
          <a:ln w="9525">
            <a:solidFill>
              <a:srgbClr val="000000"/>
            </a:solidFill>
          </a:ln>
        </p:spPr>
        <p:txBody>
          <a:bodyPr vert="horz" wrap="square" lIns="0" tIns="20320" rIns="0" bIns="0" rtlCol="0">
            <a:spAutoFit/>
          </a:bodyPr>
          <a:lstStyle/>
          <a:p>
            <a:pPr marL="121920" marR="182245">
              <a:lnSpc>
                <a:spcPct val="101800"/>
              </a:lnSpc>
              <a:spcBef>
                <a:spcPts val="160"/>
              </a:spcBef>
            </a:pPr>
            <a:r>
              <a:rPr sz="850" dirty="0">
                <a:latin typeface="Arial"/>
                <a:cs typeface="Arial"/>
              </a:rPr>
              <a:t>Initial</a:t>
            </a:r>
            <a:r>
              <a:rPr sz="850" spc="10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assessment</a:t>
            </a:r>
            <a:r>
              <a:rPr sz="850" spc="10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of</a:t>
            </a:r>
            <a:r>
              <a:rPr sz="850" spc="13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regional</a:t>
            </a:r>
            <a:r>
              <a:rPr sz="850" spc="12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trends</a:t>
            </a:r>
            <a:r>
              <a:rPr sz="850" spc="125" dirty="0">
                <a:latin typeface="Arial"/>
                <a:cs typeface="Arial"/>
              </a:rPr>
              <a:t> </a:t>
            </a:r>
            <a:r>
              <a:rPr sz="850" spc="-25" dirty="0">
                <a:latin typeface="Arial"/>
                <a:cs typeface="Arial"/>
              </a:rPr>
              <a:t>and </a:t>
            </a:r>
            <a:r>
              <a:rPr sz="850" dirty="0">
                <a:latin typeface="Arial"/>
                <a:cs typeface="Arial"/>
              </a:rPr>
              <a:t>strengths,</a:t>
            </a:r>
            <a:r>
              <a:rPr sz="850" spc="12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then</a:t>
            </a:r>
            <a:r>
              <a:rPr sz="850" spc="12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focus</a:t>
            </a:r>
            <a:r>
              <a:rPr sz="850" spc="9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on</a:t>
            </a:r>
            <a:r>
              <a:rPr sz="850" spc="11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three</a:t>
            </a:r>
            <a:r>
              <a:rPr sz="850" spc="135" dirty="0">
                <a:latin typeface="Arial"/>
                <a:cs typeface="Arial"/>
              </a:rPr>
              <a:t> </a:t>
            </a:r>
            <a:r>
              <a:rPr sz="850" spc="-10" dirty="0">
                <a:latin typeface="Arial"/>
                <a:cs typeface="Arial"/>
              </a:rPr>
              <a:t>specialized areas:</a:t>
            </a:r>
            <a:endParaRPr sz="850" dirty="0">
              <a:latin typeface="Arial"/>
              <a:cs typeface="Arial"/>
            </a:endParaRPr>
          </a:p>
          <a:p>
            <a:pPr marL="125095">
              <a:lnSpc>
                <a:spcPct val="100000"/>
              </a:lnSpc>
              <a:spcBef>
                <a:spcPts val="955"/>
              </a:spcBef>
            </a:pPr>
            <a:r>
              <a:rPr sz="900" spc="100" dirty="0">
                <a:latin typeface="Arial Unicode MS"/>
                <a:cs typeface="Arial Unicode MS"/>
              </a:rPr>
              <a:t>❏</a:t>
            </a:r>
            <a:r>
              <a:rPr sz="900" spc="370" dirty="0">
                <a:latin typeface="Arial Unicode MS"/>
                <a:cs typeface="Arial Unicode MS"/>
              </a:rPr>
              <a:t> </a:t>
            </a:r>
            <a:r>
              <a:rPr sz="850" spc="10" dirty="0">
                <a:latin typeface="Arial"/>
                <a:cs typeface="Arial"/>
              </a:rPr>
              <a:t>Federal</a:t>
            </a:r>
            <a:r>
              <a:rPr sz="850" spc="60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Procurement</a:t>
            </a:r>
            <a:r>
              <a:rPr sz="850" spc="30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&amp;</a:t>
            </a:r>
            <a:r>
              <a:rPr sz="850" spc="25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Grant </a:t>
            </a:r>
            <a:r>
              <a:rPr sz="850" spc="-10" dirty="0">
                <a:latin typeface="Arial"/>
                <a:cs typeface="Arial"/>
              </a:rPr>
              <a:t>Spending</a:t>
            </a:r>
            <a:endParaRPr sz="850" dirty="0">
              <a:latin typeface="Arial"/>
              <a:cs typeface="Arial"/>
            </a:endParaRPr>
          </a:p>
          <a:p>
            <a:pPr marL="125095">
              <a:lnSpc>
                <a:spcPct val="100000"/>
              </a:lnSpc>
              <a:spcBef>
                <a:spcPts val="960"/>
              </a:spcBef>
            </a:pPr>
            <a:r>
              <a:rPr sz="900" spc="100" dirty="0">
                <a:latin typeface="Arial Unicode MS"/>
                <a:cs typeface="Arial Unicode MS"/>
              </a:rPr>
              <a:t>❏</a:t>
            </a:r>
            <a:r>
              <a:rPr sz="900" spc="405" dirty="0">
                <a:latin typeface="Arial Unicode MS"/>
                <a:cs typeface="Arial Unicode MS"/>
              </a:rPr>
              <a:t> </a:t>
            </a:r>
            <a:r>
              <a:rPr sz="850" dirty="0">
                <a:latin typeface="Arial"/>
                <a:cs typeface="Arial"/>
              </a:rPr>
              <a:t>Green</a:t>
            </a:r>
            <a:r>
              <a:rPr sz="850" spc="4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Supply</a:t>
            </a:r>
            <a:r>
              <a:rPr sz="850" spc="40" dirty="0">
                <a:latin typeface="Arial"/>
                <a:cs typeface="Arial"/>
              </a:rPr>
              <a:t> </a:t>
            </a:r>
            <a:r>
              <a:rPr sz="850" spc="-10" dirty="0">
                <a:latin typeface="Arial"/>
                <a:cs typeface="Arial"/>
              </a:rPr>
              <a:t>Chains</a:t>
            </a:r>
            <a:endParaRPr sz="850" dirty="0">
              <a:latin typeface="Arial"/>
              <a:cs typeface="Arial"/>
            </a:endParaRPr>
          </a:p>
          <a:p>
            <a:pPr marL="125095">
              <a:lnSpc>
                <a:spcPct val="100000"/>
              </a:lnSpc>
              <a:spcBef>
                <a:spcPts val="965"/>
              </a:spcBef>
            </a:pPr>
            <a:r>
              <a:rPr sz="900" spc="100" dirty="0">
                <a:latin typeface="Arial Unicode MS"/>
                <a:cs typeface="Arial Unicode MS"/>
              </a:rPr>
              <a:t>❏</a:t>
            </a:r>
            <a:r>
              <a:rPr sz="900" spc="335" dirty="0">
                <a:latin typeface="Arial Unicode MS"/>
                <a:cs typeface="Arial Unicode MS"/>
              </a:rPr>
              <a:t> </a:t>
            </a:r>
            <a:r>
              <a:rPr sz="850" spc="20" dirty="0">
                <a:latin typeface="Arial"/>
                <a:cs typeface="Arial"/>
              </a:rPr>
              <a:t>Key</a:t>
            </a:r>
            <a:r>
              <a:rPr sz="850" spc="10" dirty="0">
                <a:latin typeface="Arial"/>
                <a:cs typeface="Arial"/>
              </a:rPr>
              <a:t> </a:t>
            </a:r>
            <a:r>
              <a:rPr sz="850" spc="20" dirty="0">
                <a:latin typeface="Arial"/>
                <a:cs typeface="Arial"/>
              </a:rPr>
              <a:t>Technology</a:t>
            </a:r>
            <a:r>
              <a:rPr sz="850" spc="-15" dirty="0">
                <a:latin typeface="Arial"/>
                <a:cs typeface="Arial"/>
              </a:rPr>
              <a:t> </a:t>
            </a:r>
            <a:r>
              <a:rPr sz="850" spc="20" dirty="0">
                <a:latin typeface="Arial"/>
                <a:cs typeface="Arial"/>
              </a:rPr>
              <a:t>Focus</a:t>
            </a:r>
            <a:r>
              <a:rPr sz="850" spc="5" dirty="0">
                <a:latin typeface="Arial"/>
                <a:cs typeface="Arial"/>
              </a:rPr>
              <a:t> </a:t>
            </a:r>
            <a:r>
              <a:rPr sz="850" spc="-10" dirty="0">
                <a:latin typeface="Arial"/>
                <a:cs typeface="Arial"/>
              </a:rPr>
              <a:t>Areas</a:t>
            </a:r>
            <a:endParaRPr sz="85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19271" y="3347808"/>
            <a:ext cx="2430780" cy="1283970"/>
          </a:xfrm>
          <a:prstGeom prst="rect">
            <a:avLst/>
          </a:prstGeom>
          <a:solidFill>
            <a:srgbClr val="F1F1F1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9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44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L="579120" marR="156845" indent="-285115">
              <a:lnSpc>
                <a:spcPct val="100000"/>
              </a:lnSpc>
              <a:tabLst>
                <a:tab pos="579120" algn="l"/>
              </a:tabLst>
            </a:pPr>
            <a:r>
              <a:rPr sz="900" spc="50" dirty="0">
                <a:latin typeface="Arial Unicode MS"/>
                <a:cs typeface="Arial Unicode MS"/>
              </a:rPr>
              <a:t>❏</a:t>
            </a:r>
            <a:r>
              <a:rPr sz="900" dirty="0">
                <a:latin typeface="Arial Unicode MS"/>
                <a:cs typeface="Arial Unicode MS"/>
              </a:rPr>
              <a:t>	</a:t>
            </a:r>
            <a:r>
              <a:rPr sz="900" dirty="0">
                <a:latin typeface="Arial"/>
                <a:cs typeface="Arial"/>
              </a:rPr>
              <a:t>Hampton</a:t>
            </a:r>
            <a:r>
              <a:rPr sz="900" spc="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Roads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region, </a:t>
            </a:r>
            <a:r>
              <a:rPr sz="900" spc="10" dirty="0">
                <a:latin typeface="Arial"/>
                <a:cs typeface="Arial"/>
              </a:rPr>
              <a:t>comprising</a:t>
            </a:r>
            <a:r>
              <a:rPr sz="900" spc="40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the</a:t>
            </a:r>
            <a:r>
              <a:rPr sz="900" spc="20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Virginia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Beach- </a:t>
            </a:r>
            <a:r>
              <a:rPr sz="900" spc="20" dirty="0">
                <a:latin typeface="Arial"/>
                <a:cs typeface="Arial"/>
              </a:rPr>
              <a:t>Norfolk-Newport</a:t>
            </a:r>
            <a:r>
              <a:rPr sz="900" spc="120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News,</a:t>
            </a:r>
            <a:r>
              <a:rPr sz="900" spc="120" dirty="0">
                <a:latin typeface="Arial"/>
                <a:cs typeface="Arial"/>
              </a:rPr>
              <a:t> </a:t>
            </a:r>
            <a:r>
              <a:rPr sz="900" spc="45" dirty="0">
                <a:latin typeface="Arial"/>
                <a:cs typeface="Arial"/>
              </a:rPr>
              <a:t>VA/NC </a:t>
            </a:r>
            <a:r>
              <a:rPr sz="900" spc="-25" dirty="0">
                <a:latin typeface="Arial"/>
                <a:cs typeface="Arial"/>
              </a:rPr>
              <a:t>MSA</a:t>
            </a:r>
            <a:endParaRPr sz="900" dirty="0">
              <a:latin typeface="Arial"/>
              <a:cs typeface="Arial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29195" y="761861"/>
            <a:ext cx="307533" cy="307533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23536" y="2785236"/>
            <a:ext cx="313880" cy="31381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64863" y="784101"/>
            <a:ext cx="313880" cy="263052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1388744" y="3046602"/>
            <a:ext cx="82232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10" dirty="0">
                <a:solidFill>
                  <a:srgbClr val="004174"/>
                </a:solidFill>
                <a:latin typeface="Arial"/>
                <a:cs typeface="Arial"/>
              </a:rPr>
              <a:t>Timeline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06031" y="1093470"/>
            <a:ext cx="127889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004174"/>
                </a:solidFill>
                <a:latin typeface="Arial"/>
                <a:cs typeface="Arial"/>
              </a:rPr>
              <a:t>Our</a:t>
            </a:r>
            <a:r>
              <a:rPr sz="1500" b="1" spc="-100" dirty="0">
                <a:solidFill>
                  <a:srgbClr val="004174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4174"/>
                </a:solidFill>
                <a:latin typeface="Arial"/>
                <a:cs typeface="Arial"/>
              </a:rPr>
              <a:t>approach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34810" y="3046602"/>
            <a:ext cx="202057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004174"/>
                </a:solidFill>
                <a:latin typeface="Arial"/>
                <a:cs typeface="Arial"/>
              </a:rPr>
              <a:t>Interviews</a:t>
            </a:r>
            <a:r>
              <a:rPr sz="1500" b="1" spc="50" dirty="0">
                <a:solidFill>
                  <a:srgbClr val="004174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4174"/>
                </a:solidFill>
                <a:latin typeface="Arial"/>
                <a:cs typeface="Arial"/>
              </a:rPr>
              <a:t>conducted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9652" y="3555365"/>
            <a:ext cx="1884045" cy="809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25"/>
              </a:lnSpc>
              <a:tabLst>
                <a:tab pos="284480" algn="l"/>
              </a:tabLst>
            </a:pPr>
            <a:r>
              <a:rPr sz="900" spc="-50" dirty="0">
                <a:latin typeface="Times New Roman"/>
                <a:cs typeface="Times New Roman"/>
              </a:rPr>
              <a:t>●</a:t>
            </a:r>
            <a:r>
              <a:rPr sz="900" dirty="0">
                <a:latin typeface="Times New Roman"/>
                <a:cs typeface="Times New Roman"/>
              </a:rPr>
              <a:t>	</a:t>
            </a:r>
            <a:r>
              <a:rPr sz="900" spc="-10" dirty="0">
                <a:latin typeface="Arial"/>
                <a:cs typeface="Arial"/>
              </a:rPr>
              <a:t>Assess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positioning</a:t>
            </a:r>
            <a:r>
              <a:rPr sz="900" spc="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the</a:t>
            </a:r>
            <a:endParaRPr sz="900" dirty="0">
              <a:latin typeface="Arial"/>
              <a:cs typeface="Arial"/>
            </a:endParaRPr>
          </a:p>
          <a:p>
            <a:pPr marL="284480" marR="123825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region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in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new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economic order</a:t>
            </a:r>
            <a:endParaRPr sz="900" dirty="0">
              <a:latin typeface="Arial"/>
              <a:cs typeface="Arial"/>
            </a:endParaRPr>
          </a:p>
          <a:p>
            <a:pPr marL="284480" indent="-285115">
              <a:lnSpc>
                <a:spcPct val="100000"/>
              </a:lnSpc>
              <a:spcBef>
                <a:spcPts val="994"/>
              </a:spcBef>
              <a:tabLst>
                <a:tab pos="284480" algn="l"/>
              </a:tabLst>
            </a:pPr>
            <a:r>
              <a:rPr sz="900" spc="-50" dirty="0">
                <a:latin typeface="Times New Roman"/>
                <a:cs typeface="Times New Roman"/>
              </a:rPr>
              <a:t>●</a:t>
            </a:r>
            <a:r>
              <a:rPr sz="900" dirty="0">
                <a:latin typeface="Times New Roman"/>
                <a:cs typeface="Times New Roman"/>
              </a:rPr>
              <a:t>	</a:t>
            </a:r>
            <a:r>
              <a:rPr sz="900" dirty="0">
                <a:latin typeface="Arial"/>
                <a:cs typeface="Arial"/>
              </a:rPr>
              <a:t>Identify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strengths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and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areas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of </a:t>
            </a:r>
            <a:r>
              <a:rPr sz="900" spc="-10" dirty="0">
                <a:latin typeface="Arial"/>
                <a:cs typeface="Arial"/>
              </a:rPr>
              <a:t>opportunity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0295" y="3347808"/>
            <a:ext cx="2430780" cy="1283970"/>
          </a:xfrm>
          <a:prstGeom prst="rect">
            <a:avLst/>
          </a:prstGeom>
          <a:solidFill>
            <a:srgbClr val="F1F1F1"/>
          </a:solidFill>
          <a:ln w="9525">
            <a:solidFill>
              <a:srgbClr val="000000"/>
            </a:solidFill>
          </a:ln>
        </p:spPr>
        <p:txBody>
          <a:bodyPr vert="horz" wrap="square" lIns="0" tIns="113664" rIns="0" bIns="0" rtlCol="0">
            <a:spAutoFit/>
          </a:bodyPr>
          <a:lstStyle/>
          <a:p>
            <a:pPr marL="579120" marR="128270" indent="-281940">
              <a:lnSpc>
                <a:spcPct val="100000"/>
              </a:lnSpc>
              <a:spcBef>
                <a:spcPts val="894"/>
              </a:spcBef>
              <a:tabLst>
                <a:tab pos="579120" algn="l"/>
              </a:tabLst>
            </a:pPr>
            <a:r>
              <a:rPr sz="900" spc="50" dirty="0">
                <a:latin typeface="Arial Unicode MS"/>
                <a:cs typeface="Arial Unicode MS"/>
              </a:rPr>
              <a:t>❏</a:t>
            </a:r>
            <a:r>
              <a:rPr sz="900" dirty="0">
                <a:latin typeface="Arial Unicode MS"/>
                <a:cs typeface="Arial Unicode MS"/>
              </a:rPr>
              <a:t>	</a:t>
            </a:r>
            <a:r>
              <a:rPr sz="850" b="1" spc="-20" dirty="0">
                <a:latin typeface="Arial"/>
                <a:cs typeface="Arial"/>
              </a:rPr>
              <a:t>May</a:t>
            </a:r>
            <a:r>
              <a:rPr sz="850" spc="-20" dirty="0">
                <a:latin typeface="Arial"/>
                <a:cs typeface="Arial"/>
              </a:rPr>
              <a:t>:</a:t>
            </a:r>
            <a:r>
              <a:rPr sz="850" spc="12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kick-off,</a:t>
            </a:r>
            <a:r>
              <a:rPr sz="850" spc="9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literature</a:t>
            </a:r>
            <a:r>
              <a:rPr sz="850" spc="11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review</a:t>
            </a:r>
            <a:r>
              <a:rPr sz="850" spc="90" dirty="0">
                <a:latin typeface="Arial"/>
                <a:cs typeface="Arial"/>
              </a:rPr>
              <a:t> </a:t>
            </a:r>
            <a:r>
              <a:rPr sz="850" spc="-25" dirty="0">
                <a:latin typeface="Arial"/>
                <a:cs typeface="Arial"/>
              </a:rPr>
              <a:t>and </a:t>
            </a:r>
            <a:r>
              <a:rPr sz="850" dirty="0">
                <a:latin typeface="Arial"/>
                <a:cs typeface="Arial"/>
              </a:rPr>
              <a:t>data</a:t>
            </a:r>
            <a:r>
              <a:rPr sz="850" spc="20" dirty="0">
                <a:latin typeface="Arial"/>
                <a:cs typeface="Arial"/>
              </a:rPr>
              <a:t> </a:t>
            </a:r>
            <a:r>
              <a:rPr sz="850" spc="-10" dirty="0">
                <a:latin typeface="Arial"/>
                <a:cs typeface="Arial"/>
              </a:rPr>
              <a:t>gathering</a:t>
            </a:r>
            <a:endParaRPr sz="850" dirty="0">
              <a:latin typeface="Arial"/>
              <a:cs typeface="Arial"/>
            </a:endParaRPr>
          </a:p>
          <a:p>
            <a:pPr marL="579120" marR="386715" indent="-281940">
              <a:lnSpc>
                <a:spcPts val="1019"/>
              </a:lnSpc>
              <a:spcBef>
                <a:spcPts val="25"/>
              </a:spcBef>
              <a:tabLst>
                <a:tab pos="579120" algn="l"/>
              </a:tabLst>
            </a:pPr>
            <a:r>
              <a:rPr sz="900" spc="50" dirty="0">
                <a:latin typeface="Arial Unicode MS"/>
                <a:cs typeface="Arial Unicode MS"/>
              </a:rPr>
              <a:t>❏</a:t>
            </a:r>
            <a:r>
              <a:rPr sz="900" dirty="0">
                <a:latin typeface="Arial Unicode MS"/>
                <a:cs typeface="Arial Unicode MS"/>
              </a:rPr>
              <a:t>	</a:t>
            </a:r>
            <a:r>
              <a:rPr sz="850" b="1" spc="-25" dirty="0">
                <a:latin typeface="Arial"/>
                <a:cs typeface="Arial"/>
              </a:rPr>
              <a:t>June</a:t>
            </a:r>
            <a:r>
              <a:rPr sz="850" spc="-25" dirty="0">
                <a:latin typeface="Arial"/>
                <a:cs typeface="Arial"/>
              </a:rPr>
              <a:t>:</a:t>
            </a:r>
            <a:r>
              <a:rPr sz="850" spc="2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early</a:t>
            </a:r>
            <a:r>
              <a:rPr sz="850" spc="2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version</a:t>
            </a:r>
            <a:r>
              <a:rPr sz="850" spc="4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of</a:t>
            </a:r>
            <a:r>
              <a:rPr sz="850" spc="20" dirty="0">
                <a:latin typeface="Arial"/>
                <a:cs typeface="Arial"/>
              </a:rPr>
              <a:t> </a:t>
            </a:r>
            <a:r>
              <a:rPr sz="850" spc="-25" dirty="0">
                <a:latin typeface="Arial"/>
                <a:cs typeface="Arial"/>
              </a:rPr>
              <a:t>the </a:t>
            </a:r>
            <a:r>
              <a:rPr sz="850" dirty="0">
                <a:latin typeface="Arial"/>
                <a:cs typeface="Arial"/>
              </a:rPr>
              <a:t>diagnostic</a:t>
            </a:r>
            <a:r>
              <a:rPr sz="850" spc="11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and</a:t>
            </a:r>
            <a:r>
              <a:rPr sz="850" spc="10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in-person</a:t>
            </a:r>
            <a:r>
              <a:rPr sz="850" spc="120" dirty="0">
                <a:latin typeface="Arial"/>
                <a:cs typeface="Arial"/>
              </a:rPr>
              <a:t> </a:t>
            </a:r>
            <a:r>
              <a:rPr sz="850" spc="-10" dirty="0">
                <a:latin typeface="Arial"/>
                <a:cs typeface="Arial"/>
              </a:rPr>
              <a:t>visit</a:t>
            </a:r>
            <a:endParaRPr sz="850" dirty="0">
              <a:latin typeface="Arial"/>
              <a:cs typeface="Arial"/>
            </a:endParaRPr>
          </a:p>
          <a:p>
            <a:pPr marL="579120" marR="142875" indent="-281940">
              <a:lnSpc>
                <a:spcPts val="1019"/>
              </a:lnSpc>
              <a:tabLst>
                <a:tab pos="579120" algn="l"/>
              </a:tabLst>
            </a:pPr>
            <a:r>
              <a:rPr sz="900" spc="50" dirty="0">
                <a:latin typeface="Arial Unicode MS"/>
                <a:cs typeface="Arial Unicode MS"/>
              </a:rPr>
              <a:t>❏</a:t>
            </a:r>
            <a:r>
              <a:rPr sz="900" dirty="0">
                <a:latin typeface="Arial Unicode MS"/>
                <a:cs typeface="Arial Unicode MS"/>
              </a:rPr>
              <a:t>	</a:t>
            </a:r>
            <a:r>
              <a:rPr sz="850" b="1" spc="-25" dirty="0">
                <a:latin typeface="Arial"/>
                <a:cs typeface="Arial"/>
              </a:rPr>
              <a:t>July</a:t>
            </a:r>
            <a:r>
              <a:rPr sz="850" spc="-25" dirty="0">
                <a:latin typeface="Arial"/>
                <a:cs typeface="Arial"/>
              </a:rPr>
              <a:t>:</a:t>
            </a:r>
            <a:r>
              <a:rPr sz="850" spc="5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deep</a:t>
            </a:r>
            <a:r>
              <a:rPr sz="850" spc="4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dives</a:t>
            </a:r>
            <a:r>
              <a:rPr sz="850" spc="7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into</a:t>
            </a:r>
            <a:r>
              <a:rPr sz="850" spc="8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priority</a:t>
            </a:r>
            <a:r>
              <a:rPr sz="850" spc="75" dirty="0">
                <a:latin typeface="Arial"/>
                <a:cs typeface="Arial"/>
              </a:rPr>
              <a:t> </a:t>
            </a:r>
            <a:r>
              <a:rPr sz="850" spc="-20" dirty="0">
                <a:latin typeface="Arial"/>
                <a:cs typeface="Arial"/>
              </a:rPr>
              <a:t>areas </a:t>
            </a:r>
            <a:r>
              <a:rPr sz="850" dirty="0">
                <a:latin typeface="Arial"/>
                <a:cs typeface="Arial"/>
              </a:rPr>
              <a:t>and</a:t>
            </a:r>
            <a:r>
              <a:rPr sz="850" spc="4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final</a:t>
            </a:r>
            <a:r>
              <a:rPr sz="850" spc="45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Playbook</a:t>
            </a:r>
            <a:r>
              <a:rPr sz="850" spc="20" dirty="0">
                <a:latin typeface="Arial"/>
                <a:cs typeface="Arial"/>
              </a:rPr>
              <a:t> </a:t>
            </a:r>
            <a:r>
              <a:rPr sz="850" spc="-20" dirty="0">
                <a:latin typeface="Arial"/>
                <a:cs typeface="Arial"/>
              </a:rPr>
              <a:t>(Phase</a:t>
            </a:r>
            <a:r>
              <a:rPr sz="850" spc="35" dirty="0">
                <a:latin typeface="Arial"/>
                <a:cs typeface="Arial"/>
              </a:rPr>
              <a:t> </a:t>
            </a:r>
            <a:r>
              <a:rPr sz="850" spc="-25" dirty="0">
                <a:latin typeface="Arial"/>
                <a:cs typeface="Arial"/>
              </a:rPr>
              <a:t>I)</a:t>
            </a:r>
            <a:endParaRPr sz="850" dirty="0">
              <a:latin typeface="Arial"/>
              <a:cs typeface="Arial"/>
            </a:endParaRPr>
          </a:p>
          <a:p>
            <a:pPr marL="579120" marR="115570" indent="-281940">
              <a:lnSpc>
                <a:spcPts val="1019"/>
              </a:lnSpc>
              <a:spcBef>
                <a:spcPts val="5"/>
              </a:spcBef>
              <a:tabLst>
                <a:tab pos="579120" algn="l"/>
              </a:tabLst>
            </a:pPr>
            <a:r>
              <a:rPr sz="900" spc="50" dirty="0">
                <a:latin typeface="Arial Unicode MS"/>
                <a:cs typeface="Arial Unicode MS"/>
              </a:rPr>
              <a:t>❏</a:t>
            </a:r>
            <a:r>
              <a:rPr sz="900" dirty="0">
                <a:latin typeface="Arial Unicode MS"/>
                <a:cs typeface="Arial Unicode MS"/>
              </a:rPr>
              <a:t>	</a:t>
            </a:r>
            <a:r>
              <a:rPr sz="850" b="1" dirty="0">
                <a:latin typeface="Arial"/>
                <a:cs typeface="Arial"/>
              </a:rPr>
              <a:t>August-September</a:t>
            </a:r>
            <a:r>
              <a:rPr sz="850" dirty="0">
                <a:latin typeface="Arial"/>
                <a:cs typeface="Arial"/>
              </a:rPr>
              <a:t>:</a:t>
            </a:r>
            <a:r>
              <a:rPr sz="850" spc="60" dirty="0">
                <a:latin typeface="Arial"/>
                <a:cs typeface="Arial"/>
              </a:rPr>
              <a:t> </a:t>
            </a:r>
            <a:r>
              <a:rPr sz="850" spc="10" dirty="0">
                <a:latin typeface="Arial"/>
                <a:cs typeface="Arial"/>
              </a:rPr>
              <a:t>feedback</a:t>
            </a:r>
            <a:r>
              <a:rPr sz="850" spc="80" dirty="0">
                <a:latin typeface="Arial"/>
                <a:cs typeface="Arial"/>
              </a:rPr>
              <a:t> </a:t>
            </a:r>
            <a:r>
              <a:rPr sz="850" spc="-25" dirty="0">
                <a:latin typeface="Arial"/>
                <a:cs typeface="Arial"/>
              </a:rPr>
              <a:t>and </a:t>
            </a:r>
            <a:r>
              <a:rPr sz="850" dirty="0">
                <a:latin typeface="Arial"/>
                <a:cs typeface="Arial"/>
              </a:rPr>
              <a:t>updates</a:t>
            </a:r>
            <a:r>
              <a:rPr sz="850" spc="5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to</a:t>
            </a:r>
            <a:r>
              <a:rPr sz="850" spc="9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the</a:t>
            </a:r>
            <a:r>
              <a:rPr sz="850" spc="100" dirty="0">
                <a:latin typeface="Arial"/>
                <a:cs typeface="Arial"/>
              </a:rPr>
              <a:t> </a:t>
            </a:r>
            <a:r>
              <a:rPr sz="850" spc="-10" dirty="0">
                <a:latin typeface="Arial"/>
                <a:cs typeface="Arial"/>
              </a:rPr>
              <a:t>presentation</a:t>
            </a:r>
            <a:endParaRPr sz="85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035547" y="1395094"/>
            <a:ext cx="2430780" cy="1283970"/>
          </a:xfrm>
          <a:prstGeom prst="rect">
            <a:avLst/>
          </a:prstGeom>
          <a:solidFill>
            <a:srgbClr val="F1F1F1"/>
          </a:solidFill>
          <a:ln w="9525">
            <a:solidFill>
              <a:srgbClr val="000000"/>
            </a:solidFill>
          </a:ln>
        </p:spPr>
        <p:txBody>
          <a:bodyPr vert="horz" wrap="square" lIns="0" tIns="111125" rIns="0" bIns="0" rtlCol="0">
            <a:spAutoFit/>
          </a:bodyPr>
          <a:lstStyle/>
          <a:p>
            <a:pPr marL="579755" marR="485775" indent="-285115">
              <a:lnSpc>
                <a:spcPts val="969"/>
              </a:lnSpc>
              <a:spcBef>
                <a:spcPts val="875"/>
              </a:spcBef>
              <a:tabLst>
                <a:tab pos="579755" algn="l"/>
              </a:tabLst>
            </a:pPr>
            <a:r>
              <a:rPr sz="900" spc="50" dirty="0">
                <a:latin typeface="Arial Unicode MS"/>
                <a:cs typeface="Arial Unicode MS"/>
              </a:rPr>
              <a:t>❏</a:t>
            </a:r>
            <a:r>
              <a:rPr sz="900" dirty="0">
                <a:latin typeface="Arial Unicode MS"/>
                <a:cs typeface="Arial Unicode MS"/>
              </a:rPr>
              <a:t>	</a:t>
            </a:r>
            <a:r>
              <a:rPr sz="900" spc="10" dirty="0">
                <a:latin typeface="Arial"/>
                <a:cs typeface="Arial"/>
              </a:rPr>
              <a:t>Combine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quantitative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and </a:t>
            </a:r>
            <a:r>
              <a:rPr sz="900" spc="10" dirty="0">
                <a:latin typeface="Arial"/>
                <a:cs typeface="Arial"/>
              </a:rPr>
              <a:t>qualitative</a:t>
            </a:r>
            <a:r>
              <a:rPr sz="900" spc="9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information</a:t>
            </a:r>
            <a:endParaRPr sz="900" dirty="0">
              <a:latin typeface="Arial"/>
              <a:cs typeface="Arial"/>
            </a:endParaRPr>
          </a:p>
          <a:p>
            <a:pPr marL="579755" marR="198755" indent="-285115">
              <a:lnSpc>
                <a:spcPts val="969"/>
              </a:lnSpc>
              <a:spcBef>
                <a:spcPts val="1000"/>
              </a:spcBef>
              <a:tabLst>
                <a:tab pos="579755" algn="l"/>
              </a:tabLst>
            </a:pPr>
            <a:r>
              <a:rPr sz="900" spc="50" dirty="0">
                <a:latin typeface="Arial Unicode MS"/>
                <a:cs typeface="Arial Unicode MS"/>
              </a:rPr>
              <a:t>❏</a:t>
            </a:r>
            <a:r>
              <a:rPr sz="900" dirty="0">
                <a:latin typeface="Arial Unicode MS"/>
                <a:cs typeface="Arial Unicode MS"/>
              </a:rPr>
              <a:t>	</a:t>
            </a:r>
            <a:r>
              <a:rPr sz="900" dirty="0">
                <a:latin typeface="Arial"/>
                <a:cs typeface="Arial"/>
              </a:rPr>
              <a:t>Identify</a:t>
            </a:r>
            <a:r>
              <a:rPr sz="900" spc="6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distinctive</a:t>
            </a:r>
            <a:r>
              <a:rPr sz="900" spc="114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assets</a:t>
            </a:r>
            <a:r>
              <a:rPr sz="900" spc="8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in</a:t>
            </a:r>
            <a:r>
              <a:rPr sz="900" spc="95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the </a:t>
            </a:r>
            <a:r>
              <a:rPr sz="900" spc="10" dirty="0">
                <a:latin typeface="Arial"/>
                <a:cs typeface="Arial"/>
              </a:rPr>
              <a:t>new</a:t>
            </a:r>
            <a:r>
              <a:rPr sz="900" spc="10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economic</a:t>
            </a:r>
            <a:r>
              <a:rPr sz="900" spc="110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order</a:t>
            </a:r>
            <a:endParaRPr sz="900" dirty="0">
              <a:latin typeface="Arial"/>
              <a:cs typeface="Arial"/>
            </a:endParaRPr>
          </a:p>
          <a:p>
            <a:pPr marL="579755" marR="145415" indent="-285115">
              <a:lnSpc>
                <a:spcPts val="969"/>
              </a:lnSpc>
              <a:spcBef>
                <a:spcPts val="1000"/>
              </a:spcBef>
              <a:tabLst>
                <a:tab pos="579755" algn="l"/>
              </a:tabLst>
            </a:pPr>
            <a:r>
              <a:rPr sz="900" spc="50" dirty="0">
                <a:latin typeface="Arial Unicode MS"/>
                <a:cs typeface="Arial Unicode MS"/>
              </a:rPr>
              <a:t>❏</a:t>
            </a:r>
            <a:r>
              <a:rPr sz="900" dirty="0">
                <a:latin typeface="Arial Unicode MS"/>
                <a:cs typeface="Arial Unicode MS"/>
              </a:rPr>
              <a:t>	</a:t>
            </a:r>
            <a:r>
              <a:rPr sz="900" spc="-10" dirty="0">
                <a:latin typeface="Arial"/>
                <a:cs typeface="Arial"/>
              </a:rPr>
              <a:t>Assess</a:t>
            </a:r>
            <a:r>
              <a:rPr sz="900" spc="9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strengths</a:t>
            </a:r>
            <a:r>
              <a:rPr sz="900" spc="7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and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weak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links </a:t>
            </a:r>
            <a:r>
              <a:rPr sz="900" dirty="0">
                <a:latin typeface="Arial"/>
                <a:cs typeface="Arial"/>
              </a:rPr>
              <a:t>in</a:t>
            </a:r>
            <a:r>
              <a:rPr sz="900" spc="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1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ecosystem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029705" y="3347808"/>
            <a:ext cx="2430780" cy="1297791"/>
          </a:xfrm>
          <a:prstGeom prst="rect">
            <a:avLst/>
          </a:prstGeom>
          <a:solidFill>
            <a:srgbClr val="F1F1F1"/>
          </a:solidFill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9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L="579755" marR="160655" indent="-285115">
              <a:lnSpc>
                <a:spcPct val="100000"/>
              </a:lnSpc>
              <a:tabLst>
                <a:tab pos="579755" algn="l"/>
              </a:tabLst>
            </a:pPr>
            <a:r>
              <a:rPr sz="900" spc="50" dirty="0">
                <a:latin typeface="Arial Unicode MS"/>
                <a:cs typeface="Arial Unicode MS"/>
              </a:rPr>
              <a:t>❏</a:t>
            </a:r>
            <a:r>
              <a:rPr sz="900" dirty="0">
                <a:latin typeface="Arial Unicode MS"/>
                <a:cs typeface="Arial Unicode MS"/>
              </a:rPr>
              <a:t>	</a:t>
            </a:r>
            <a:r>
              <a:rPr sz="900" spc="10" dirty="0">
                <a:latin typeface="Arial"/>
                <a:cs typeface="Arial"/>
              </a:rPr>
              <a:t>Huntington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Ingalls</a:t>
            </a:r>
            <a:r>
              <a:rPr sz="900" spc="8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Industries, </a:t>
            </a:r>
            <a:r>
              <a:rPr sz="900" dirty="0">
                <a:latin typeface="Arial"/>
                <a:cs typeface="Arial"/>
              </a:rPr>
              <a:t>NASA</a:t>
            </a:r>
            <a:r>
              <a:rPr sz="900" spc="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Langley,</a:t>
            </a:r>
            <a:r>
              <a:rPr sz="900" spc="15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SURA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(Jefferson </a:t>
            </a:r>
            <a:r>
              <a:rPr sz="900" spc="-20" dirty="0">
                <a:latin typeface="Arial"/>
                <a:cs typeface="Arial"/>
              </a:rPr>
              <a:t>Lab)</a:t>
            </a:r>
            <a:r>
              <a:rPr lang="en-US" sz="900" spc="-20" dirty="0">
                <a:latin typeface="Arial"/>
                <a:cs typeface="Arial"/>
              </a:rPr>
              <a:t>, </a:t>
            </a:r>
            <a:r>
              <a:rPr sz="900" dirty="0">
                <a:latin typeface="Arial"/>
                <a:cs typeface="Arial"/>
              </a:rPr>
              <a:t>Port</a:t>
            </a:r>
            <a:r>
              <a:rPr sz="900" spc="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Virginia,</a:t>
            </a:r>
            <a:r>
              <a:rPr sz="900" spc="3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Virginia </a:t>
            </a:r>
            <a:r>
              <a:rPr sz="900" dirty="0">
                <a:latin typeface="Arial"/>
                <a:cs typeface="Arial"/>
              </a:rPr>
              <a:t>Tech,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US Navy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(See</a:t>
            </a:r>
            <a:r>
              <a:rPr sz="900" spc="-10" dirty="0">
                <a:latin typeface="Arial"/>
                <a:cs typeface="Arial"/>
              </a:rPr>
              <a:t> complete</a:t>
            </a:r>
            <a:r>
              <a:rPr sz="900" spc="50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list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on</a:t>
            </a:r>
            <a:r>
              <a:rPr sz="900" spc="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3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Appendix)</a:t>
            </a:r>
            <a:endParaRPr lang="en-US" sz="900" spc="-10" dirty="0">
              <a:latin typeface="Arial"/>
              <a:cs typeface="Arial"/>
            </a:endParaRPr>
          </a:p>
          <a:p>
            <a:pPr marL="579755" marR="160655" indent="-285115">
              <a:lnSpc>
                <a:spcPct val="100000"/>
              </a:lnSpc>
              <a:tabLst>
                <a:tab pos="579755" algn="l"/>
              </a:tabLst>
            </a:pPr>
            <a:endParaRPr lang="en-US" sz="700" spc="-10" dirty="0">
              <a:latin typeface="Arial"/>
              <a:cs typeface="Arial"/>
            </a:endParaRPr>
          </a:p>
          <a:p>
            <a:pPr marL="579755" marR="160655" indent="-285115">
              <a:lnSpc>
                <a:spcPct val="100000"/>
              </a:lnSpc>
              <a:tabLst>
                <a:tab pos="579755" algn="l"/>
              </a:tabLst>
            </a:pPr>
            <a:endParaRPr sz="900" dirty="0">
              <a:latin typeface="Arial"/>
              <a:cs typeface="Arial"/>
            </a:endParaRPr>
          </a:p>
        </p:txBody>
      </p:sp>
      <p:pic>
        <p:nvPicPr>
          <p:cNvPr id="22" name="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098582" y="760964"/>
            <a:ext cx="304648" cy="304648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579625" y="2769248"/>
            <a:ext cx="313880" cy="262241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01844" y="2774304"/>
            <a:ext cx="290801" cy="253873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577888" y="4730572"/>
            <a:ext cx="1854835" cy="10541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10"/>
              </a:lnSpc>
            </a:pPr>
            <a:r>
              <a:rPr sz="700" spc="10" dirty="0">
                <a:solidFill>
                  <a:srgbClr val="4285F4"/>
                </a:solidFill>
                <a:latin typeface="Arial"/>
                <a:cs typeface="Arial"/>
              </a:rPr>
              <a:t>See</a:t>
            </a:r>
            <a:r>
              <a:rPr sz="700" spc="35" dirty="0">
                <a:solidFill>
                  <a:srgbClr val="4285F4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4285F4"/>
                </a:solidFill>
                <a:latin typeface="Arial"/>
                <a:cs typeface="Arial"/>
              </a:rPr>
              <a:t>complete</a:t>
            </a:r>
            <a:r>
              <a:rPr sz="700" spc="35" dirty="0">
                <a:solidFill>
                  <a:srgbClr val="4285F4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4285F4"/>
                </a:solidFill>
                <a:latin typeface="Arial"/>
                <a:cs typeface="Arial"/>
              </a:rPr>
              <a:t>list</a:t>
            </a:r>
            <a:r>
              <a:rPr sz="700" spc="5" dirty="0">
                <a:solidFill>
                  <a:srgbClr val="4285F4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4285F4"/>
                </a:solidFill>
                <a:latin typeface="Arial"/>
                <a:cs typeface="Arial"/>
              </a:rPr>
              <a:t>of</a:t>
            </a:r>
            <a:r>
              <a:rPr sz="700" spc="5" dirty="0">
                <a:solidFill>
                  <a:srgbClr val="4285F4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4285F4"/>
                </a:solidFill>
                <a:latin typeface="Arial"/>
                <a:cs typeface="Arial"/>
              </a:rPr>
              <a:t>interviews</a:t>
            </a:r>
            <a:r>
              <a:rPr sz="700" spc="70" dirty="0">
                <a:solidFill>
                  <a:srgbClr val="4285F4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4285F4"/>
                </a:solidFill>
                <a:latin typeface="Arial"/>
                <a:cs typeface="Arial"/>
              </a:rPr>
              <a:t>in</a:t>
            </a:r>
            <a:r>
              <a:rPr sz="700" spc="5" dirty="0">
                <a:solidFill>
                  <a:srgbClr val="4285F4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4285F4"/>
                </a:solidFill>
                <a:latin typeface="Arial"/>
                <a:cs typeface="Arial"/>
              </a:rPr>
              <a:t>Appendix</a:t>
            </a:r>
            <a:r>
              <a:rPr sz="700" spc="50" dirty="0">
                <a:solidFill>
                  <a:srgbClr val="4285F4"/>
                </a:solidFill>
                <a:latin typeface="Arial"/>
                <a:cs typeface="Arial"/>
              </a:rPr>
              <a:t> </a:t>
            </a:r>
            <a:r>
              <a:rPr sz="700" spc="-50" dirty="0">
                <a:solidFill>
                  <a:srgbClr val="4285F4"/>
                </a:solidFill>
                <a:latin typeface="Arial"/>
                <a:cs typeface="Arial"/>
              </a:rPr>
              <a:t>A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916161" y="4874767"/>
            <a:ext cx="965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0" dirty="0">
                <a:solidFill>
                  <a:srgbClr val="083B92"/>
                </a:solidFill>
                <a:latin typeface="Arial"/>
                <a:cs typeface="Arial"/>
              </a:rPr>
              <a:t>3</a:t>
            </a:r>
            <a:endParaRPr sz="1000" dirty="0">
              <a:latin typeface="Arial"/>
              <a:cs typeface="Arial"/>
            </a:endParaRPr>
          </a:p>
        </p:txBody>
      </p:sp>
      <p:pic>
        <p:nvPicPr>
          <p:cNvPr id="27" name="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135347" y="4861441"/>
            <a:ext cx="545147" cy="1817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F1C5B-32A0-9626-8858-430AE4B12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877558AF-B40B-A262-3EDF-5069240DB728}"/>
              </a:ext>
            </a:extLst>
          </p:cNvPr>
          <p:cNvGrpSpPr/>
          <p:nvPr/>
        </p:nvGrpSpPr>
        <p:grpSpPr>
          <a:xfrm>
            <a:off x="1748218" y="1046797"/>
            <a:ext cx="2670810" cy="1008380"/>
            <a:chOff x="1748218" y="1046797"/>
            <a:chExt cx="2954020" cy="100838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E1A23819-C747-9A51-8AB6-EB867FCB1F18}"/>
                </a:ext>
              </a:extLst>
            </p:cNvPr>
            <p:cNvSpPr/>
            <p:nvPr/>
          </p:nvSpPr>
          <p:spPr>
            <a:xfrm>
              <a:off x="1752980" y="1051560"/>
              <a:ext cx="2944495" cy="998855"/>
            </a:xfrm>
            <a:custGeom>
              <a:avLst/>
              <a:gdLst/>
              <a:ahLst/>
              <a:cxnLst/>
              <a:rect l="l" t="t" r="r" b="b"/>
              <a:pathLst>
                <a:path w="2944495" h="998855">
                  <a:moveTo>
                    <a:pt x="2944241" y="0"/>
                  </a:moveTo>
                  <a:lnTo>
                    <a:pt x="0" y="0"/>
                  </a:lnTo>
                  <a:lnTo>
                    <a:pt x="0" y="798576"/>
                  </a:lnTo>
                  <a:lnTo>
                    <a:pt x="1472057" y="998346"/>
                  </a:lnTo>
                  <a:lnTo>
                    <a:pt x="2944241" y="798576"/>
                  </a:lnTo>
                  <a:lnTo>
                    <a:pt x="2944241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FE9F5CD7-9078-0544-CFB5-F86EF60F3089}"/>
                </a:ext>
              </a:extLst>
            </p:cNvPr>
            <p:cNvSpPr/>
            <p:nvPr/>
          </p:nvSpPr>
          <p:spPr>
            <a:xfrm>
              <a:off x="1752980" y="1051560"/>
              <a:ext cx="2944495" cy="998855"/>
            </a:xfrm>
            <a:custGeom>
              <a:avLst/>
              <a:gdLst/>
              <a:ahLst/>
              <a:cxnLst/>
              <a:rect l="l" t="t" r="r" b="b"/>
              <a:pathLst>
                <a:path w="2944495" h="998855">
                  <a:moveTo>
                    <a:pt x="0" y="0"/>
                  </a:moveTo>
                  <a:lnTo>
                    <a:pt x="2944241" y="0"/>
                  </a:lnTo>
                  <a:lnTo>
                    <a:pt x="2944241" y="798576"/>
                  </a:lnTo>
                  <a:lnTo>
                    <a:pt x="1472057" y="998346"/>
                  </a:lnTo>
                  <a:lnTo>
                    <a:pt x="0" y="79857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" name="object 5">
            <a:extLst>
              <a:ext uri="{FF2B5EF4-FFF2-40B4-BE49-F238E27FC236}">
                <a16:creationId xmlns:a16="http://schemas.microsoft.com/office/drawing/2014/main" id="{A189C95A-CAC8-85B3-041F-DF9E5D247F6B}"/>
              </a:ext>
            </a:extLst>
          </p:cNvPr>
          <p:cNvSpPr txBox="1"/>
          <p:nvPr/>
        </p:nvSpPr>
        <p:spPr>
          <a:xfrm>
            <a:off x="1804414" y="1192306"/>
            <a:ext cx="2538986" cy="691215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690"/>
              </a:spcBef>
            </a:pPr>
            <a:r>
              <a:rPr sz="13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Diagnostics</a:t>
            </a:r>
            <a:endParaRPr sz="13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15"/>
              </a:spcBef>
            </a:pPr>
            <a:r>
              <a:rPr sz="1100" spc="-10" dirty="0">
                <a:latin typeface="Arial"/>
                <a:cs typeface="Arial"/>
              </a:rPr>
              <a:t>Assess</a:t>
            </a:r>
            <a:r>
              <a:rPr sz="1100" spc="13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position</a:t>
            </a:r>
            <a:r>
              <a:rPr sz="1100" spc="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in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the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changing</a:t>
            </a:r>
            <a:r>
              <a:rPr sz="1100" spc="20" dirty="0">
                <a:latin typeface="Arial"/>
                <a:cs typeface="Arial"/>
              </a:rPr>
              <a:t> </a:t>
            </a:r>
            <a:r>
              <a:rPr sz="1100" spc="35" dirty="0">
                <a:latin typeface="Arial"/>
                <a:cs typeface="Arial"/>
              </a:rPr>
              <a:t>economy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6" name="object 6">
            <a:extLst>
              <a:ext uri="{FF2B5EF4-FFF2-40B4-BE49-F238E27FC236}">
                <a16:creationId xmlns:a16="http://schemas.microsoft.com/office/drawing/2014/main" id="{572CB692-B18F-AEAD-BB08-74ACF2550008}"/>
              </a:ext>
            </a:extLst>
          </p:cNvPr>
          <p:cNvGrpSpPr/>
          <p:nvPr/>
        </p:nvGrpSpPr>
        <p:grpSpPr>
          <a:xfrm>
            <a:off x="1748218" y="2257488"/>
            <a:ext cx="2670810" cy="1008380"/>
            <a:chOff x="1748218" y="2257488"/>
            <a:chExt cx="2954020" cy="1008380"/>
          </a:xfrm>
        </p:grpSpPr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CB6E63CC-AED2-22CD-F1E2-0AA205C92AEC}"/>
                </a:ext>
              </a:extLst>
            </p:cNvPr>
            <p:cNvSpPr/>
            <p:nvPr/>
          </p:nvSpPr>
          <p:spPr>
            <a:xfrm>
              <a:off x="1752980" y="2262251"/>
              <a:ext cx="2944495" cy="998855"/>
            </a:xfrm>
            <a:custGeom>
              <a:avLst/>
              <a:gdLst/>
              <a:ahLst/>
              <a:cxnLst/>
              <a:rect l="l" t="t" r="r" b="b"/>
              <a:pathLst>
                <a:path w="2944495" h="998854">
                  <a:moveTo>
                    <a:pt x="2944241" y="0"/>
                  </a:moveTo>
                  <a:lnTo>
                    <a:pt x="0" y="0"/>
                  </a:lnTo>
                  <a:lnTo>
                    <a:pt x="0" y="798703"/>
                  </a:lnTo>
                  <a:lnTo>
                    <a:pt x="1472057" y="998347"/>
                  </a:lnTo>
                  <a:lnTo>
                    <a:pt x="2944241" y="798703"/>
                  </a:lnTo>
                  <a:lnTo>
                    <a:pt x="2944241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5BBAFC63-A360-7C51-B006-556CD33E3B8D}"/>
                </a:ext>
              </a:extLst>
            </p:cNvPr>
            <p:cNvSpPr/>
            <p:nvPr/>
          </p:nvSpPr>
          <p:spPr>
            <a:xfrm>
              <a:off x="1752980" y="2262251"/>
              <a:ext cx="2944495" cy="998855"/>
            </a:xfrm>
            <a:custGeom>
              <a:avLst/>
              <a:gdLst/>
              <a:ahLst/>
              <a:cxnLst/>
              <a:rect l="l" t="t" r="r" b="b"/>
              <a:pathLst>
                <a:path w="2944495" h="998854">
                  <a:moveTo>
                    <a:pt x="0" y="0"/>
                  </a:moveTo>
                  <a:lnTo>
                    <a:pt x="2944241" y="0"/>
                  </a:lnTo>
                  <a:lnTo>
                    <a:pt x="2944241" y="798703"/>
                  </a:lnTo>
                  <a:lnTo>
                    <a:pt x="1472057" y="998347"/>
                  </a:lnTo>
                  <a:lnTo>
                    <a:pt x="0" y="798703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9" name="object 9">
            <a:extLst>
              <a:ext uri="{FF2B5EF4-FFF2-40B4-BE49-F238E27FC236}">
                <a16:creationId xmlns:a16="http://schemas.microsoft.com/office/drawing/2014/main" id="{9F836536-2631-5889-8970-BC45A3B27BF1}"/>
              </a:ext>
            </a:extLst>
          </p:cNvPr>
          <p:cNvSpPr txBox="1"/>
          <p:nvPr/>
        </p:nvSpPr>
        <p:spPr>
          <a:xfrm>
            <a:off x="1897377" y="2402429"/>
            <a:ext cx="2366118" cy="692497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00"/>
              </a:spcBef>
            </a:pPr>
            <a:r>
              <a:rPr sz="13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Project</a:t>
            </a:r>
            <a:r>
              <a:rPr sz="1300" b="1" u="sng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3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identification</a:t>
            </a:r>
            <a:endParaRPr sz="13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15"/>
              </a:spcBef>
            </a:pPr>
            <a:r>
              <a:rPr sz="1100" spc="10" dirty="0">
                <a:latin typeface="Arial"/>
                <a:cs typeface="Arial"/>
              </a:rPr>
              <a:t>Conduct</a:t>
            </a:r>
            <a:r>
              <a:rPr sz="1100" spc="5" dirty="0">
                <a:latin typeface="Arial"/>
                <a:cs typeface="Arial"/>
              </a:rPr>
              <a:t> </a:t>
            </a:r>
            <a:r>
              <a:rPr sz="1100" spc="10" dirty="0">
                <a:latin typeface="Arial"/>
                <a:cs typeface="Arial"/>
              </a:rPr>
              <a:t>interviews</a:t>
            </a:r>
            <a:r>
              <a:rPr sz="1100" spc="65" dirty="0">
                <a:latin typeface="Arial"/>
                <a:cs typeface="Arial"/>
              </a:rPr>
              <a:t> </a:t>
            </a:r>
            <a:r>
              <a:rPr sz="1100" spc="10" dirty="0">
                <a:latin typeface="Arial"/>
                <a:cs typeface="Arial"/>
              </a:rPr>
              <a:t>across</a:t>
            </a:r>
            <a:r>
              <a:rPr sz="1100" spc="65" dirty="0">
                <a:latin typeface="Arial"/>
                <a:cs typeface="Arial"/>
              </a:rPr>
              <a:t> </a:t>
            </a:r>
            <a:r>
              <a:rPr sz="1100" spc="10" dirty="0">
                <a:latin typeface="Arial"/>
                <a:cs typeface="Arial"/>
              </a:rPr>
              <a:t>key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sectors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10" name="object 10">
            <a:extLst>
              <a:ext uri="{FF2B5EF4-FFF2-40B4-BE49-F238E27FC236}">
                <a16:creationId xmlns:a16="http://schemas.microsoft.com/office/drawing/2014/main" id="{CEF2308E-8BDC-96A1-2269-4AD1BFFACEE1}"/>
              </a:ext>
            </a:extLst>
          </p:cNvPr>
          <p:cNvGrpSpPr/>
          <p:nvPr/>
        </p:nvGrpSpPr>
        <p:grpSpPr>
          <a:xfrm>
            <a:off x="1748218" y="3485832"/>
            <a:ext cx="2670810" cy="1008380"/>
            <a:chOff x="1748218" y="3485832"/>
            <a:chExt cx="2954020" cy="1008380"/>
          </a:xfrm>
        </p:grpSpPr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6015EA45-5C0B-1333-E571-3817DFBAD8DB}"/>
                </a:ext>
              </a:extLst>
            </p:cNvPr>
            <p:cNvSpPr/>
            <p:nvPr/>
          </p:nvSpPr>
          <p:spPr>
            <a:xfrm>
              <a:off x="1752980" y="3490595"/>
              <a:ext cx="2944495" cy="998855"/>
            </a:xfrm>
            <a:custGeom>
              <a:avLst/>
              <a:gdLst/>
              <a:ahLst/>
              <a:cxnLst/>
              <a:rect l="l" t="t" r="r" b="b"/>
              <a:pathLst>
                <a:path w="2944495" h="998854">
                  <a:moveTo>
                    <a:pt x="2944241" y="0"/>
                  </a:moveTo>
                  <a:lnTo>
                    <a:pt x="0" y="0"/>
                  </a:lnTo>
                  <a:lnTo>
                    <a:pt x="0" y="798690"/>
                  </a:lnTo>
                  <a:lnTo>
                    <a:pt x="1472057" y="998359"/>
                  </a:lnTo>
                  <a:lnTo>
                    <a:pt x="2944241" y="798690"/>
                  </a:lnTo>
                  <a:lnTo>
                    <a:pt x="2944241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77542DCA-A5E3-2AFC-27BA-2A3BD3B617D0}"/>
                </a:ext>
              </a:extLst>
            </p:cNvPr>
            <p:cNvSpPr/>
            <p:nvPr/>
          </p:nvSpPr>
          <p:spPr>
            <a:xfrm>
              <a:off x="1752980" y="3490595"/>
              <a:ext cx="2944495" cy="998855"/>
            </a:xfrm>
            <a:custGeom>
              <a:avLst/>
              <a:gdLst/>
              <a:ahLst/>
              <a:cxnLst/>
              <a:rect l="l" t="t" r="r" b="b"/>
              <a:pathLst>
                <a:path w="2944495" h="998854">
                  <a:moveTo>
                    <a:pt x="0" y="0"/>
                  </a:moveTo>
                  <a:lnTo>
                    <a:pt x="2944241" y="0"/>
                  </a:lnTo>
                  <a:lnTo>
                    <a:pt x="2944241" y="798690"/>
                  </a:lnTo>
                  <a:lnTo>
                    <a:pt x="1472057" y="998359"/>
                  </a:lnTo>
                  <a:lnTo>
                    <a:pt x="0" y="79869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3" name="object 13">
            <a:extLst>
              <a:ext uri="{FF2B5EF4-FFF2-40B4-BE49-F238E27FC236}">
                <a16:creationId xmlns:a16="http://schemas.microsoft.com/office/drawing/2014/main" id="{67914BC1-913A-FAC3-4EBB-B36B666329F3}"/>
              </a:ext>
            </a:extLst>
          </p:cNvPr>
          <p:cNvSpPr txBox="1"/>
          <p:nvPr/>
        </p:nvSpPr>
        <p:spPr>
          <a:xfrm>
            <a:off x="1813558" y="3548380"/>
            <a:ext cx="2524580" cy="69977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90"/>
              </a:spcBef>
            </a:pPr>
            <a:r>
              <a:rPr sz="13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Project</a:t>
            </a:r>
            <a:r>
              <a:rPr sz="1300" b="1" u="sng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3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capitalization</a:t>
            </a:r>
            <a:endParaRPr sz="1300" dirty="0">
              <a:latin typeface="Arial"/>
              <a:cs typeface="Arial"/>
            </a:endParaRPr>
          </a:p>
          <a:p>
            <a:pPr marL="12065" marR="5080" algn="ctr">
              <a:lnSpc>
                <a:spcPct val="100000"/>
              </a:lnSpc>
              <a:spcBef>
                <a:spcPts val="515"/>
              </a:spcBef>
            </a:pPr>
            <a:r>
              <a:rPr sz="1100" spc="10" dirty="0">
                <a:latin typeface="Arial"/>
                <a:cs typeface="Arial"/>
              </a:rPr>
              <a:t>Identify</a:t>
            </a:r>
            <a:r>
              <a:rPr sz="1100" spc="90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public/private/civic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investments </a:t>
            </a:r>
            <a:r>
              <a:rPr sz="1100" dirty="0">
                <a:latin typeface="Arial"/>
                <a:cs typeface="Arial"/>
              </a:rPr>
              <a:t>for</a:t>
            </a:r>
            <a:r>
              <a:rPr sz="1100" spc="13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capital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stacks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14" name="object 14">
            <a:extLst>
              <a:ext uri="{FF2B5EF4-FFF2-40B4-BE49-F238E27FC236}">
                <a16:creationId xmlns:a16="http://schemas.microsoft.com/office/drawing/2014/main" id="{6834B967-4E9E-56F1-F44E-2CD673A59873}"/>
              </a:ext>
            </a:extLst>
          </p:cNvPr>
          <p:cNvGrpSpPr/>
          <p:nvPr/>
        </p:nvGrpSpPr>
        <p:grpSpPr>
          <a:xfrm>
            <a:off x="1427162" y="1188402"/>
            <a:ext cx="437515" cy="421005"/>
            <a:chOff x="1427162" y="1188402"/>
            <a:chExt cx="437515" cy="421005"/>
          </a:xfrm>
        </p:grpSpPr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28AB44C3-11C7-72DA-E626-89A8059EF857}"/>
                </a:ext>
              </a:extLst>
            </p:cNvPr>
            <p:cNvSpPr/>
            <p:nvPr/>
          </p:nvSpPr>
          <p:spPr>
            <a:xfrm>
              <a:off x="1431925" y="1193164"/>
              <a:ext cx="427990" cy="411480"/>
            </a:xfrm>
            <a:custGeom>
              <a:avLst/>
              <a:gdLst/>
              <a:ahLst/>
              <a:cxnLst/>
              <a:rect l="l" t="t" r="r" b="b"/>
              <a:pathLst>
                <a:path w="427989" h="411480">
                  <a:moveTo>
                    <a:pt x="213994" y="0"/>
                  </a:moveTo>
                  <a:lnTo>
                    <a:pt x="164911" y="5424"/>
                  </a:lnTo>
                  <a:lnTo>
                    <a:pt x="119863" y="20876"/>
                  </a:lnTo>
                  <a:lnTo>
                    <a:pt x="80130" y="45126"/>
                  </a:lnTo>
                  <a:lnTo>
                    <a:pt x="46996" y="76943"/>
                  </a:lnTo>
                  <a:lnTo>
                    <a:pt x="21741" y="115096"/>
                  </a:lnTo>
                  <a:lnTo>
                    <a:pt x="5649" y="158353"/>
                  </a:lnTo>
                  <a:lnTo>
                    <a:pt x="0" y="205486"/>
                  </a:lnTo>
                  <a:lnTo>
                    <a:pt x="5649" y="252578"/>
                  </a:lnTo>
                  <a:lnTo>
                    <a:pt x="21741" y="295820"/>
                  </a:lnTo>
                  <a:lnTo>
                    <a:pt x="46996" y="333975"/>
                  </a:lnTo>
                  <a:lnTo>
                    <a:pt x="80130" y="365805"/>
                  </a:lnTo>
                  <a:lnTo>
                    <a:pt x="119863" y="390072"/>
                  </a:lnTo>
                  <a:lnTo>
                    <a:pt x="164911" y="405540"/>
                  </a:lnTo>
                  <a:lnTo>
                    <a:pt x="213994" y="410972"/>
                  </a:lnTo>
                  <a:lnTo>
                    <a:pt x="263031" y="405540"/>
                  </a:lnTo>
                  <a:lnTo>
                    <a:pt x="308046" y="390072"/>
                  </a:lnTo>
                  <a:lnTo>
                    <a:pt x="347755" y="365805"/>
                  </a:lnTo>
                  <a:lnTo>
                    <a:pt x="380876" y="333975"/>
                  </a:lnTo>
                  <a:lnTo>
                    <a:pt x="406124" y="295820"/>
                  </a:lnTo>
                  <a:lnTo>
                    <a:pt x="422214" y="252578"/>
                  </a:lnTo>
                  <a:lnTo>
                    <a:pt x="427863" y="205486"/>
                  </a:lnTo>
                  <a:lnTo>
                    <a:pt x="422214" y="158353"/>
                  </a:lnTo>
                  <a:lnTo>
                    <a:pt x="406124" y="115096"/>
                  </a:lnTo>
                  <a:lnTo>
                    <a:pt x="380876" y="76943"/>
                  </a:lnTo>
                  <a:lnTo>
                    <a:pt x="347755" y="45126"/>
                  </a:lnTo>
                  <a:lnTo>
                    <a:pt x="308046" y="20876"/>
                  </a:lnTo>
                  <a:lnTo>
                    <a:pt x="263031" y="5424"/>
                  </a:lnTo>
                  <a:lnTo>
                    <a:pt x="213994" y="0"/>
                  </a:lnTo>
                  <a:close/>
                </a:path>
              </a:pathLst>
            </a:custGeom>
            <a:solidFill>
              <a:srgbClr val="A4C2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6" name="object 16">
              <a:extLst>
                <a:ext uri="{FF2B5EF4-FFF2-40B4-BE49-F238E27FC236}">
                  <a16:creationId xmlns:a16="http://schemas.microsoft.com/office/drawing/2014/main" id="{F4DB4454-1B2C-4C40-5DE4-6E26D6218BD8}"/>
                </a:ext>
              </a:extLst>
            </p:cNvPr>
            <p:cNvSpPr/>
            <p:nvPr/>
          </p:nvSpPr>
          <p:spPr>
            <a:xfrm>
              <a:off x="1431925" y="1193164"/>
              <a:ext cx="427990" cy="411480"/>
            </a:xfrm>
            <a:custGeom>
              <a:avLst/>
              <a:gdLst/>
              <a:ahLst/>
              <a:cxnLst/>
              <a:rect l="l" t="t" r="r" b="b"/>
              <a:pathLst>
                <a:path w="427989" h="411480">
                  <a:moveTo>
                    <a:pt x="0" y="205486"/>
                  </a:moveTo>
                  <a:lnTo>
                    <a:pt x="5649" y="158353"/>
                  </a:lnTo>
                  <a:lnTo>
                    <a:pt x="21741" y="115096"/>
                  </a:lnTo>
                  <a:lnTo>
                    <a:pt x="46996" y="76943"/>
                  </a:lnTo>
                  <a:lnTo>
                    <a:pt x="80130" y="45126"/>
                  </a:lnTo>
                  <a:lnTo>
                    <a:pt x="119863" y="20876"/>
                  </a:lnTo>
                  <a:lnTo>
                    <a:pt x="164911" y="5424"/>
                  </a:lnTo>
                  <a:lnTo>
                    <a:pt x="213994" y="0"/>
                  </a:lnTo>
                  <a:lnTo>
                    <a:pt x="263031" y="5424"/>
                  </a:lnTo>
                  <a:lnTo>
                    <a:pt x="308046" y="20876"/>
                  </a:lnTo>
                  <a:lnTo>
                    <a:pt x="347755" y="45126"/>
                  </a:lnTo>
                  <a:lnTo>
                    <a:pt x="380876" y="76943"/>
                  </a:lnTo>
                  <a:lnTo>
                    <a:pt x="406124" y="115096"/>
                  </a:lnTo>
                  <a:lnTo>
                    <a:pt x="422214" y="158353"/>
                  </a:lnTo>
                  <a:lnTo>
                    <a:pt x="427863" y="205486"/>
                  </a:lnTo>
                  <a:lnTo>
                    <a:pt x="422214" y="252578"/>
                  </a:lnTo>
                  <a:lnTo>
                    <a:pt x="406124" y="295820"/>
                  </a:lnTo>
                  <a:lnTo>
                    <a:pt x="380876" y="333975"/>
                  </a:lnTo>
                  <a:lnTo>
                    <a:pt x="347755" y="365805"/>
                  </a:lnTo>
                  <a:lnTo>
                    <a:pt x="308046" y="390072"/>
                  </a:lnTo>
                  <a:lnTo>
                    <a:pt x="263031" y="405540"/>
                  </a:lnTo>
                  <a:lnTo>
                    <a:pt x="213994" y="410972"/>
                  </a:lnTo>
                  <a:lnTo>
                    <a:pt x="164911" y="405540"/>
                  </a:lnTo>
                  <a:lnTo>
                    <a:pt x="119863" y="390072"/>
                  </a:lnTo>
                  <a:lnTo>
                    <a:pt x="80130" y="365805"/>
                  </a:lnTo>
                  <a:lnTo>
                    <a:pt x="46996" y="333975"/>
                  </a:lnTo>
                  <a:lnTo>
                    <a:pt x="21741" y="295820"/>
                  </a:lnTo>
                  <a:lnTo>
                    <a:pt x="5649" y="252578"/>
                  </a:lnTo>
                  <a:lnTo>
                    <a:pt x="0" y="205486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7" name="object 17">
            <a:extLst>
              <a:ext uri="{FF2B5EF4-FFF2-40B4-BE49-F238E27FC236}">
                <a16:creationId xmlns:a16="http://schemas.microsoft.com/office/drawing/2014/main" id="{E0684BA1-1765-4FF6-4A51-E1496EE729F1}"/>
              </a:ext>
            </a:extLst>
          </p:cNvPr>
          <p:cNvSpPr txBox="1"/>
          <p:nvPr/>
        </p:nvSpPr>
        <p:spPr>
          <a:xfrm>
            <a:off x="1572260" y="1240282"/>
            <a:ext cx="14541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0" dirty="0">
                <a:latin typeface="Arial"/>
                <a:cs typeface="Arial"/>
              </a:rPr>
              <a:t>A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18" name="object 18">
            <a:extLst>
              <a:ext uri="{FF2B5EF4-FFF2-40B4-BE49-F238E27FC236}">
                <a16:creationId xmlns:a16="http://schemas.microsoft.com/office/drawing/2014/main" id="{B40F6456-A6C5-99D1-D74A-69857114BA45}"/>
              </a:ext>
            </a:extLst>
          </p:cNvPr>
          <p:cNvGrpSpPr/>
          <p:nvPr/>
        </p:nvGrpSpPr>
        <p:grpSpPr>
          <a:xfrm>
            <a:off x="1427162" y="2455227"/>
            <a:ext cx="437515" cy="421005"/>
            <a:chOff x="1427162" y="2455227"/>
            <a:chExt cx="437515" cy="421005"/>
          </a:xfrm>
        </p:grpSpPr>
        <p:sp>
          <p:nvSpPr>
            <p:cNvPr id="19" name="object 19">
              <a:extLst>
                <a:ext uri="{FF2B5EF4-FFF2-40B4-BE49-F238E27FC236}">
                  <a16:creationId xmlns:a16="http://schemas.microsoft.com/office/drawing/2014/main" id="{E2720953-6D80-338B-A6F8-A17CEB760785}"/>
                </a:ext>
              </a:extLst>
            </p:cNvPr>
            <p:cNvSpPr/>
            <p:nvPr/>
          </p:nvSpPr>
          <p:spPr>
            <a:xfrm>
              <a:off x="1431925" y="2459989"/>
              <a:ext cx="427990" cy="411480"/>
            </a:xfrm>
            <a:custGeom>
              <a:avLst/>
              <a:gdLst/>
              <a:ahLst/>
              <a:cxnLst/>
              <a:rect l="l" t="t" r="r" b="b"/>
              <a:pathLst>
                <a:path w="427989" h="411480">
                  <a:moveTo>
                    <a:pt x="213994" y="0"/>
                  </a:moveTo>
                  <a:lnTo>
                    <a:pt x="164911" y="5431"/>
                  </a:lnTo>
                  <a:lnTo>
                    <a:pt x="119863" y="20899"/>
                  </a:lnTo>
                  <a:lnTo>
                    <a:pt x="80130" y="45166"/>
                  </a:lnTo>
                  <a:lnTo>
                    <a:pt x="46996" y="76996"/>
                  </a:lnTo>
                  <a:lnTo>
                    <a:pt x="21741" y="115151"/>
                  </a:lnTo>
                  <a:lnTo>
                    <a:pt x="5649" y="158393"/>
                  </a:lnTo>
                  <a:lnTo>
                    <a:pt x="0" y="205486"/>
                  </a:lnTo>
                  <a:lnTo>
                    <a:pt x="5649" y="252625"/>
                  </a:lnTo>
                  <a:lnTo>
                    <a:pt x="21741" y="295901"/>
                  </a:lnTo>
                  <a:lnTo>
                    <a:pt x="46996" y="334078"/>
                  </a:lnTo>
                  <a:lnTo>
                    <a:pt x="80130" y="365922"/>
                  </a:lnTo>
                  <a:lnTo>
                    <a:pt x="119863" y="390196"/>
                  </a:lnTo>
                  <a:lnTo>
                    <a:pt x="164911" y="405667"/>
                  </a:lnTo>
                  <a:lnTo>
                    <a:pt x="213994" y="411099"/>
                  </a:lnTo>
                  <a:lnTo>
                    <a:pt x="263031" y="405667"/>
                  </a:lnTo>
                  <a:lnTo>
                    <a:pt x="308046" y="390196"/>
                  </a:lnTo>
                  <a:lnTo>
                    <a:pt x="347755" y="365922"/>
                  </a:lnTo>
                  <a:lnTo>
                    <a:pt x="380876" y="334078"/>
                  </a:lnTo>
                  <a:lnTo>
                    <a:pt x="406124" y="295901"/>
                  </a:lnTo>
                  <a:lnTo>
                    <a:pt x="422214" y="252625"/>
                  </a:lnTo>
                  <a:lnTo>
                    <a:pt x="427863" y="205486"/>
                  </a:lnTo>
                  <a:lnTo>
                    <a:pt x="422214" y="158393"/>
                  </a:lnTo>
                  <a:lnTo>
                    <a:pt x="406124" y="115151"/>
                  </a:lnTo>
                  <a:lnTo>
                    <a:pt x="380876" y="76996"/>
                  </a:lnTo>
                  <a:lnTo>
                    <a:pt x="347755" y="45166"/>
                  </a:lnTo>
                  <a:lnTo>
                    <a:pt x="308046" y="20899"/>
                  </a:lnTo>
                  <a:lnTo>
                    <a:pt x="263031" y="5431"/>
                  </a:lnTo>
                  <a:lnTo>
                    <a:pt x="213994" y="0"/>
                  </a:lnTo>
                  <a:close/>
                </a:path>
              </a:pathLst>
            </a:custGeom>
            <a:solidFill>
              <a:srgbClr val="A4C2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0" name="object 20">
              <a:extLst>
                <a:ext uri="{FF2B5EF4-FFF2-40B4-BE49-F238E27FC236}">
                  <a16:creationId xmlns:a16="http://schemas.microsoft.com/office/drawing/2014/main" id="{FBEA4B95-ACC1-2A75-EE94-B8C2FACEE400}"/>
                </a:ext>
              </a:extLst>
            </p:cNvPr>
            <p:cNvSpPr/>
            <p:nvPr/>
          </p:nvSpPr>
          <p:spPr>
            <a:xfrm>
              <a:off x="1431925" y="2459989"/>
              <a:ext cx="427990" cy="411480"/>
            </a:xfrm>
            <a:custGeom>
              <a:avLst/>
              <a:gdLst/>
              <a:ahLst/>
              <a:cxnLst/>
              <a:rect l="l" t="t" r="r" b="b"/>
              <a:pathLst>
                <a:path w="427989" h="411480">
                  <a:moveTo>
                    <a:pt x="0" y="205486"/>
                  </a:moveTo>
                  <a:lnTo>
                    <a:pt x="5649" y="158393"/>
                  </a:lnTo>
                  <a:lnTo>
                    <a:pt x="21741" y="115151"/>
                  </a:lnTo>
                  <a:lnTo>
                    <a:pt x="46996" y="76996"/>
                  </a:lnTo>
                  <a:lnTo>
                    <a:pt x="80130" y="45166"/>
                  </a:lnTo>
                  <a:lnTo>
                    <a:pt x="119863" y="20899"/>
                  </a:lnTo>
                  <a:lnTo>
                    <a:pt x="164911" y="5431"/>
                  </a:lnTo>
                  <a:lnTo>
                    <a:pt x="213994" y="0"/>
                  </a:lnTo>
                  <a:lnTo>
                    <a:pt x="263031" y="5431"/>
                  </a:lnTo>
                  <a:lnTo>
                    <a:pt x="308046" y="20899"/>
                  </a:lnTo>
                  <a:lnTo>
                    <a:pt x="347755" y="45166"/>
                  </a:lnTo>
                  <a:lnTo>
                    <a:pt x="380876" y="76996"/>
                  </a:lnTo>
                  <a:lnTo>
                    <a:pt x="406124" y="115151"/>
                  </a:lnTo>
                  <a:lnTo>
                    <a:pt x="422214" y="158393"/>
                  </a:lnTo>
                  <a:lnTo>
                    <a:pt x="427863" y="205486"/>
                  </a:lnTo>
                  <a:lnTo>
                    <a:pt x="422214" y="252625"/>
                  </a:lnTo>
                  <a:lnTo>
                    <a:pt x="406124" y="295901"/>
                  </a:lnTo>
                  <a:lnTo>
                    <a:pt x="380876" y="334078"/>
                  </a:lnTo>
                  <a:lnTo>
                    <a:pt x="347755" y="365922"/>
                  </a:lnTo>
                  <a:lnTo>
                    <a:pt x="308046" y="390196"/>
                  </a:lnTo>
                  <a:lnTo>
                    <a:pt x="263031" y="405667"/>
                  </a:lnTo>
                  <a:lnTo>
                    <a:pt x="213994" y="411099"/>
                  </a:lnTo>
                  <a:lnTo>
                    <a:pt x="164911" y="405667"/>
                  </a:lnTo>
                  <a:lnTo>
                    <a:pt x="119863" y="390196"/>
                  </a:lnTo>
                  <a:lnTo>
                    <a:pt x="80130" y="365922"/>
                  </a:lnTo>
                  <a:lnTo>
                    <a:pt x="46996" y="334078"/>
                  </a:lnTo>
                  <a:lnTo>
                    <a:pt x="21741" y="295901"/>
                  </a:lnTo>
                  <a:lnTo>
                    <a:pt x="5649" y="252625"/>
                  </a:lnTo>
                  <a:lnTo>
                    <a:pt x="0" y="205486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1" name="object 21">
            <a:extLst>
              <a:ext uri="{FF2B5EF4-FFF2-40B4-BE49-F238E27FC236}">
                <a16:creationId xmlns:a16="http://schemas.microsoft.com/office/drawing/2014/main" id="{D86AD70A-4FC9-1D4E-C351-121ECAA96177}"/>
              </a:ext>
            </a:extLst>
          </p:cNvPr>
          <p:cNvSpPr txBox="1"/>
          <p:nvPr/>
        </p:nvSpPr>
        <p:spPr>
          <a:xfrm>
            <a:off x="1572260" y="2507742"/>
            <a:ext cx="1466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0" dirty="0">
                <a:latin typeface="Arial"/>
                <a:cs typeface="Arial"/>
              </a:rPr>
              <a:t>B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22" name="object 22">
            <a:extLst>
              <a:ext uri="{FF2B5EF4-FFF2-40B4-BE49-F238E27FC236}">
                <a16:creationId xmlns:a16="http://schemas.microsoft.com/office/drawing/2014/main" id="{96FD77FD-56CA-4476-A578-0FB3907FC010}"/>
              </a:ext>
            </a:extLst>
          </p:cNvPr>
          <p:cNvGrpSpPr/>
          <p:nvPr/>
        </p:nvGrpSpPr>
        <p:grpSpPr>
          <a:xfrm>
            <a:off x="1427162" y="3696906"/>
            <a:ext cx="437515" cy="421005"/>
            <a:chOff x="1427162" y="3696906"/>
            <a:chExt cx="437515" cy="421005"/>
          </a:xfrm>
        </p:grpSpPr>
        <p:sp>
          <p:nvSpPr>
            <p:cNvPr id="23" name="object 23">
              <a:extLst>
                <a:ext uri="{FF2B5EF4-FFF2-40B4-BE49-F238E27FC236}">
                  <a16:creationId xmlns:a16="http://schemas.microsoft.com/office/drawing/2014/main" id="{CFD9D28B-791A-D912-2653-D4D0659E6941}"/>
                </a:ext>
              </a:extLst>
            </p:cNvPr>
            <p:cNvSpPr/>
            <p:nvPr/>
          </p:nvSpPr>
          <p:spPr>
            <a:xfrm>
              <a:off x="1431925" y="3701669"/>
              <a:ext cx="427990" cy="411480"/>
            </a:xfrm>
            <a:custGeom>
              <a:avLst/>
              <a:gdLst/>
              <a:ahLst/>
              <a:cxnLst/>
              <a:rect l="l" t="t" r="r" b="b"/>
              <a:pathLst>
                <a:path w="427989" h="411479">
                  <a:moveTo>
                    <a:pt x="213994" y="0"/>
                  </a:moveTo>
                  <a:lnTo>
                    <a:pt x="164911" y="5424"/>
                  </a:lnTo>
                  <a:lnTo>
                    <a:pt x="119863" y="20876"/>
                  </a:lnTo>
                  <a:lnTo>
                    <a:pt x="80130" y="45124"/>
                  </a:lnTo>
                  <a:lnTo>
                    <a:pt x="46996" y="76938"/>
                  </a:lnTo>
                  <a:lnTo>
                    <a:pt x="21741" y="115086"/>
                  </a:lnTo>
                  <a:lnTo>
                    <a:pt x="5649" y="158337"/>
                  </a:lnTo>
                  <a:lnTo>
                    <a:pt x="0" y="205460"/>
                  </a:lnTo>
                  <a:lnTo>
                    <a:pt x="5649" y="252581"/>
                  </a:lnTo>
                  <a:lnTo>
                    <a:pt x="21741" y="295836"/>
                  </a:lnTo>
                  <a:lnTo>
                    <a:pt x="46996" y="333992"/>
                  </a:lnTo>
                  <a:lnTo>
                    <a:pt x="80130" y="365815"/>
                  </a:lnTo>
                  <a:lnTo>
                    <a:pt x="119863" y="390073"/>
                  </a:lnTo>
                  <a:lnTo>
                    <a:pt x="164911" y="405532"/>
                  </a:lnTo>
                  <a:lnTo>
                    <a:pt x="213994" y="410959"/>
                  </a:lnTo>
                  <a:lnTo>
                    <a:pt x="263031" y="405532"/>
                  </a:lnTo>
                  <a:lnTo>
                    <a:pt x="308046" y="390073"/>
                  </a:lnTo>
                  <a:lnTo>
                    <a:pt x="347755" y="365815"/>
                  </a:lnTo>
                  <a:lnTo>
                    <a:pt x="380876" y="333992"/>
                  </a:lnTo>
                  <a:lnTo>
                    <a:pt x="406124" y="295836"/>
                  </a:lnTo>
                  <a:lnTo>
                    <a:pt x="422214" y="252581"/>
                  </a:lnTo>
                  <a:lnTo>
                    <a:pt x="427863" y="205460"/>
                  </a:lnTo>
                  <a:lnTo>
                    <a:pt x="422214" y="158337"/>
                  </a:lnTo>
                  <a:lnTo>
                    <a:pt x="406124" y="115086"/>
                  </a:lnTo>
                  <a:lnTo>
                    <a:pt x="380876" y="76938"/>
                  </a:lnTo>
                  <a:lnTo>
                    <a:pt x="347755" y="45124"/>
                  </a:lnTo>
                  <a:lnTo>
                    <a:pt x="308046" y="20876"/>
                  </a:lnTo>
                  <a:lnTo>
                    <a:pt x="263031" y="5424"/>
                  </a:lnTo>
                  <a:lnTo>
                    <a:pt x="213994" y="0"/>
                  </a:lnTo>
                  <a:close/>
                </a:path>
              </a:pathLst>
            </a:custGeom>
            <a:solidFill>
              <a:srgbClr val="A4C2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4" name="object 24">
              <a:extLst>
                <a:ext uri="{FF2B5EF4-FFF2-40B4-BE49-F238E27FC236}">
                  <a16:creationId xmlns:a16="http://schemas.microsoft.com/office/drawing/2014/main" id="{443FCC2E-8F7A-FF86-1458-7088977C12A8}"/>
                </a:ext>
              </a:extLst>
            </p:cNvPr>
            <p:cNvSpPr/>
            <p:nvPr/>
          </p:nvSpPr>
          <p:spPr>
            <a:xfrm>
              <a:off x="1431925" y="3701669"/>
              <a:ext cx="427990" cy="411480"/>
            </a:xfrm>
            <a:custGeom>
              <a:avLst/>
              <a:gdLst/>
              <a:ahLst/>
              <a:cxnLst/>
              <a:rect l="l" t="t" r="r" b="b"/>
              <a:pathLst>
                <a:path w="427989" h="411479">
                  <a:moveTo>
                    <a:pt x="0" y="205460"/>
                  </a:moveTo>
                  <a:lnTo>
                    <a:pt x="5649" y="158337"/>
                  </a:lnTo>
                  <a:lnTo>
                    <a:pt x="21741" y="115086"/>
                  </a:lnTo>
                  <a:lnTo>
                    <a:pt x="46996" y="76938"/>
                  </a:lnTo>
                  <a:lnTo>
                    <a:pt x="80130" y="45124"/>
                  </a:lnTo>
                  <a:lnTo>
                    <a:pt x="119863" y="20876"/>
                  </a:lnTo>
                  <a:lnTo>
                    <a:pt x="164911" y="5424"/>
                  </a:lnTo>
                  <a:lnTo>
                    <a:pt x="213994" y="0"/>
                  </a:lnTo>
                  <a:lnTo>
                    <a:pt x="263031" y="5424"/>
                  </a:lnTo>
                  <a:lnTo>
                    <a:pt x="308046" y="20876"/>
                  </a:lnTo>
                  <a:lnTo>
                    <a:pt x="347755" y="45124"/>
                  </a:lnTo>
                  <a:lnTo>
                    <a:pt x="380876" y="76938"/>
                  </a:lnTo>
                  <a:lnTo>
                    <a:pt x="406124" y="115086"/>
                  </a:lnTo>
                  <a:lnTo>
                    <a:pt x="422214" y="158337"/>
                  </a:lnTo>
                  <a:lnTo>
                    <a:pt x="427863" y="205460"/>
                  </a:lnTo>
                  <a:lnTo>
                    <a:pt x="422214" y="252581"/>
                  </a:lnTo>
                  <a:lnTo>
                    <a:pt x="406124" y="295836"/>
                  </a:lnTo>
                  <a:lnTo>
                    <a:pt x="380876" y="333992"/>
                  </a:lnTo>
                  <a:lnTo>
                    <a:pt x="347755" y="365815"/>
                  </a:lnTo>
                  <a:lnTo>
                    <a:pt x="308046" y="390073"/>
                  </a:lnTo>
                  <a:lnTo>
                    <a:pt x="263031" y="405532"/>
                  </a:lnTo>
                  <a:lnTo>
                    <a:pt x="213994" y="410959"/>
                  </a:lnTo>
                  <a:lnTo>
                    <a:pt x="164911" y="405532"/>
                  </a:lnTo>
                  <a:lnTo>
                    <a:pt x="119863" y="390073"/>
                  </a:lnTo>
                  <a:lnTo>
                    <a:pt x="80130" y="365815"/>
                  </a:lnTo>
                  <a:lnTo>
                    <a:pt x="46996" y="333992"/>
                  </a:lnTo>
                  <a:lnTo>
                    <a:pt x="21741" y="295836"/>
                  </a:lnTo>
                  <a:lnTo>
                    <a:pt x="5649" y="252581"/>
                  </a:lnTo>
                  <a:lnTo>
                    <a:pt x="0" y="20546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5" name="object 25">
            <a:extLst>
              <a:ext uri="{FF2B5EF4-FFF2-40B4-BE49-F238E27FC236}">
                <a16:creationId xmlns:a16="http://schemas.microsoft.com/office/drawing/2014/main" id="{2A728C4E-64C3-19B7-AF8C-4DEDBDDD3CB6}"/>
              </a:ext>
            </a:extLst>
          </p:cNvPr>
          <p:cNvSpPr txBox="1"/>
          <p:nvPr/>
        </p:nvSpPr>
        <p:spPr>
          <a:xfrm>
            <a:off x="1572260" y="3749446"/>
            <a:ext cx="1479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0" dirty="0">
                <a:latin typeface="Arial"/>
                <a:cs typeface="Arial"/>
              </a:rPr>
              <a:t>C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2" name="object 32">
            <a:extLst>
              <a:ext uri="{FF2B5EF4-FFF2-40B4-BE49-F238E27FC236}">
                <a16:creationId xmlns:a16="http://schemas.microsoft.com/office/drawing/2014/main" id="{8435F853-978D-73B5-8DA5-B8E0C3FBE362}"/>
              </a:ext>
            </a:extLst>
          </p:cNvPr>
          <p:cNvSpPr txBox="1"/>
          <p:nvPr/>
        </p:nvSpPr>
        <p:spPr>
          <a:xfrm>
            <a:off x="55880" y="4984496"/>
            <a:ext cx="142049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b="1" spc="-10" dirty="0">
                <a:latin typeface="Arial"/>
                <a:cs typeface="Arial"/>
              </a:rPr>
              <a:t>Source:</a:t>
            </a:r>
            <a:r>
              <a:rPr sz="700" b="1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6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New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Localism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spc="-20" dirty="0">
                <a:latin typeface="Arial"/>
                <a:cs typeface="Arial"/>
              </a:rPr>
              <a:t>(2024).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33" name="object 33">
            <a:extLst>
              <a:ext uri="{FF2B5EF4-FFF2-40B4-BE49-F238E27FC236}">
                <a16:creationId xmlns:a16="http://schemas.microsoft.com/office/drawing/2014/main" id="{5068EC90-80FE-14CA-9B69-CF391CA205AF}"/>
              </a:ext>
            </a:extLst>
          </p:cNvPr>
          <p:cNvSpPr txBox="1"/>
          <p:nvPr/>
        </p:nvSpPr>
        <p:spPr>
          <a:xfrm>
            <a:off x="409778" y="1051636"/>
            <a:ext cx="925830" cy="906017"/>
          </a:xfrm>
          <a:prstGeom prst="rect">
            <a:avLst/>
          </a:prstGeom>
          <a:solidFill>
            <a:srgbClr val="1C4586"/>
          </a:solidFill>
        </p:spPr>
        <p:txBody>
          <a:bodyPr vert="horz" wrap="square" lIns="0" tIns="1047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25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97155">
              <a:lnSpc>
                <a:spcPct val="100000"/>
              </a:lnSpc>
            </a:pPr>
            <a:r>
              <a:rPr sz="1300" b="1" spc="-10" dirty="0">
                <a:solidFill>
                  <a:srgbClr val="FFFFFF"/>
                </a:solidFill>
                <a:latin typeface="Arial"/>
                <a:cs typeface="Arial"/>
              </a:rPr>
              <a:t>Playbook</a:t>
            </a:r>
            <a:endParaRPr sz="1300" dirty="0">
              <a:latin typeface="Arial"/>
              <a:cs typeface="Arial"/>
            </a:endParaRPr>
          </a:p>
          <a:p>
            <a:pPr marL="179705">
              <a:lnSpc>
                <a:spcPct val="100000"/>
              </a:lnSpc>
            </a:pPr>
            <a:r>
              <a:rPr sz="1300" b="1" spc="-20" dirty="0">
                <a:solidFill>
                  <a:srgbClr val="FFFFFF"/>
                </a:solidFill>
                <a:latin typeface="Arial"/>
                <a:cs typeface="Arial"/>
              </a:rPr>
              <a:t>Phase</a:t>
            </a:r>
            <a:r>
              <a:rPr sz="1300" b="1" spc="-50" dirty="0">
                <a:solidFill>
                  <a:srgbClr val="FFFFFF"/>
                </a:solidFill>
                <a:latin typeface="Arial"/>
                <a:cs typeface="Arial"/>
              </a:rPr>
              <a:t> I</a:t>
            </a:r>
            <a:endParaRPr lang="en-US" sz="1300" b="1" spc="-5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79705">
              <a:lnSpc>
                <a:spcPct val="100000"/>
              </a:lnSpc>
            </a:pPr>
            <a:endParaRPr sz="1300" dirty="0">
              <a:latin typeface="Arial"/>
              <a:cs typeface="Arial"/>
            </a:endParaRPr>
          </a:p>
        </p:txBody>
      </p:sp>
      <p:sp>
        <p:nvSpPr>
          <p:cNvPr id="34" name="object 34">
            <a:extLst>
              <a:ext uri="{FF2B5EF4-FFF2-40B4-BE49-F238E27FC236}">
                <a16:creationId xmlns:a16="http://schemas.microsoft.com/office/drawing/2014/main" id="{DC1BA872-2ED8-B26B-725F-166DC7F72CBC}"/>
              </a:ext>
            </a:extLst>
          </p:cNvPr>
          <p:cNvSpPr txBox="1"/>
          <p:nvPr/>
        </p:nvSpPr>
        <p:spPr>
          <a:xfrm>
            <a:off x="409778" y="2262289"/>
            <a:ext cx="925830" cy="2354491"/>
          </a:xfrm>
          <a:prstGeom prst="rect">
            <a:avLst/>
          </a:prstGeom>
          <a:solidFill>
            <a:srgbClr val="1C4586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80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156845" marR="88265" indent="-59690">
              <a:lnSpc>
                <a:spcPct val="100000"/>
              </a:lnSpc>
            </a:pPr>
            <a:r>
              <a:rPr sz="1300" b="1" spc="-10" dirty="0">
                <a:solidFill>
                  <a:srgbClr val="FFFFFF"/>
                </a:solidFill>
                <a:latin typeface="Arial"/>
                <a:cs typeface="Arial"/>
              </a:rPr>
              <a:t>Playbook </a:t>
            </a:r>
            <a:r>
              <a:rPr sz="1300" b="1" spc="-20" dirty="0">
                <a:solidFill>
                  <a:srgbClr val="FFFFFF"/>
                </a:solidFill>
                <a:latin typeface="Arial"/>
                <a:cs typeface="Arial"/>
              </a:rPr>
              <a:t>Phase</a:t>
            </a:r>
            <a:r>
              <a:rPr sz="13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b="1" spc="-25" dirty="0">
                <a:solidFill>
                  <a:srgbClr val="FFFFFF"/>
                </a:solidFill>
                <a:latin typeface="Arial"/>
                <a:cs typeface="Arial"/>
              </a:rPr>
              <a:t>II</a:t>
            </a:r>
            <a:endParaRPr lang="en-US" sz="1300" b="1" spc="-2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56845" marR="88265" indent="-59690">
              <a:lnSpc>
                <a:spcPct val="100000"/>
              </a:lnSpc>
            </a:pPr>
            <a:endParaRPr lang="en-US" sz="1300" b="1" spc="-2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56845" marR="88265" indent="-59690">
              <a:lnSpc>
                <a:spcPct val="100000"/>
              </a:lnSpc>
            </a:pPr>
            <a:endParaRPr lang="en-US" sz="1300" b="1" spc="-2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56845" marR="88265" indent="-59690">
              <a:lnSpc>
                <a:spcPct val="100000"/>
              </a:lnSpc>
            </a:pPr>
            <a:endParaRPr lang="en-US" sz="1300" b="1" spc="-2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56845" marR="88265" indent="-59690">
              <a:lnSpc>
                <a:spcPct val="100000"/>
              </a:lnSpc>
            </a:pPr>
            <a:endParaRPr lang="en-US" sz="1300" b="1" spc="-2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56845" marR="88265" indent="-59690">
              <a:lnSpc>
                <a:spcPct val="100000"/>
              </a:lnSpc>
            </a:pPr>
            <a:endParaRPr sz="1300" dirty="0">
              <a:latin typeface="Arial"/>
              <a:cs typeface="Arial"/>
            </a:endParaRPr>
          </a:p>
        </p:txBody>
      </p:sp>
      <p:sp>
        <p:nvSpPr>
          <p:cNvPr id="36" name="object 36">
            <a:extLst>
              <a:ext uri="{FF2B5EF4-FFF2-40B4-BE49-F238E27FC236}">
                <a16:creationId xmlns:a16="http://schemas.microsoft.com/office/drawing/2014/main" id="{BC3B43FF-ABDC-A7E4-91DD-73F97D01E384}"/>
              </a:ext>
            </a:extLst>
          </p:cNvPr>
          <p:cNvSpPr txBox="1"/>
          <p:nvPr/>
        </p:nvSpPr>
        <p:spPr>
          <a:xfrm>
            <a:off x="8916161" y="4874767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0" dirty="0">
                <a:solidFill>
                  <a:srgbClr val="083B92"/>
                </a:solidFill>
                <a:latin typeface="Arial"/>
                <a:cs typeface="Arial"/>
              </a:rPr>
              <a:t>5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D56B6E2A-8800-E59D-72EA-350108518257}"/>
              </a:ext>
            </a:extLst>
          </p:cNvPr>
          <p:cNvSpPr/>
          <p:nvPr/>
        </p:nvSpPr>
        <p:spPr>
          <a:xfrm>
            <a:off x="4495800" y="1235076"/>
            <a:ext cx="457200" cy="457200"/>
          </a:xfrm>
          <a:prstGeom prst="rightArrow">
            <a:avLst/>
          </a:prstGeom>
          <a:solidFill>
            <a:srgbClr val="1C458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bject 10">
            <a:extLst>
              <a:ext uri="{FF2B5EF4-FFF2-40B4-BE49-F238E27FC236}">
                <a16:creationId xmlns:a16="http://schemas.microsoft.com/office/drawing/2014/main" id="{D2C1C267-1FC3-A7B1-6F46-8C9166EE1EED}"/>
              </a:ext>
            </a:extLst>
          </p:cNvPr>
          <p:cNvSpPr txBox="1"/>
          <p:nvPr/>
        </p:nvSpPr>
        <p:spPr>
          <a:xfrm>
            <a:off x="4953000" y="895350"/>
            <a:ext cx="3625488" cy="107567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20320" rIns="0" bIns="0" rtlCol="0">
            <a:spAutoFit/>
          </a:bodyPr>
          <a:lstStyle/>
          <a:p>
            <a:pPr marL="121920" marR="182245">
              <a:lnSpc>
                <a:spcPct val="101800"/>
              </a:lnSpc>
              <a:spcBef>
                <a:spcPts val="160"/>
              </a:spcBef>
            </a:pPr>
            <a:r>
              <a:rPr lang="en-US" sz="105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Hampton</a:t>
            </a:r>
            <a:r>
              <a:rPr lang="en-US" sz="1050" b="1" spc="-4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b="1" spc="-3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Roads</a:t>
            </a:r>
            <a:r>
              <a:rPr lang="en-US" sz="1050" b="1" spc="-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Investment</a:t>
            </a:r>
            <a:r>
              <a:rPr lang="en-US" sz="1050" b="1" spc="-2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Playbook Phase I</a:t>
            </a:r>
          </a:p>
          <a:p>
            <a:pPr marL="121920" marR="182245">
              <a:lnSpc>
                <a:spcPct val="101800"/>
              </a:lnSpc>
              <a:spcBef>
                <a:spcPts val="160"/>
              </a:spcBef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Economic assessment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050" spc="1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regional</a:t>
            </a:r>
            <a:r>
              <a:rPr sz="1050" spc="1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trends</a:t>
            </a:r>
            <a:r>
              <a:rPr sz="1050" spc="1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5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strengths,</a:t>
            </a:r>
            <a:r>
              <a:rPr sz="1050" spc="1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spc="125" dirty="0">
                <a:latin typeface="Arial" panose="020B0604020202020204" pitchFamily="34" charset="0"/>
                <a:cs typeface="Arial" panose="020B0604020202020204" pitchFamily="34" charset="0"/>
              </a:rPr>
              <a:t>with a</a:t>
            </a:r>
            <a:r>
              <a:rPr sz="1050" spc="1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focus</a:t>
            </a:r>
            <a:r>
              <a:rPr sz="105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sz="1050" spc="1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Federal Procurement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Green Supply Chains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sz="1050" dirty="0">
                <a:latin typeface="Arial" panose="020B0604020202020204" pitchFamily="34" charset="0"/>
                <a:cs typeface="Arial" panose="020B0604020202020204" pitchFamily="34" charset="0"/>
              </a:rPr>
              <a:t>Key Technology Areas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21920" marR="182245">
              <a:lnSpc>
                <a:spcPct val="101800"/>
              </a:lnSpc>
              <a:spcBef>
                <a:spcPts val="160"/>
              </a:spcBef>
            </a:pP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1920" marR="182245">
              <a:lnSpc>
                <a:spcPct val="101800"/>
              </a:lnSpc>
              <a:spcBef>
                <a:spcPts val="160"/>
              </a:spcBef>
            </a:pPr>
            <a:r>
              <a:rPr lang="en-US" sz="105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Interviews Conducted for Phase I:</a:t>
            </a:r>
            <a:endParaRPr sz="1050" b="1" dirty="0">
              <a:solidFill>
                <a:srgbClr val="001F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0" name="object 4">
            <a:extLst>
              <a:ext uri="{FF2B5EF4-FFF2-40B4-BE49-F238E27FC236}">
                <a16:creationId xmlns:a16="http://schemas.microsoft.com/office/drawing/2014/main" id="{157F1787-651B-054F-F311-FA4F37C6F9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199886"/>
              </p:ext>
            </p:extLst>
          </p:nvPr>
        </p:nvGraphicFramePr>
        <p:xfrm>
          <a:off x="5029200" y="2009779"/>
          <a:ext cx="3625488" cy="28609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071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700" b="1" spc="-10" dirty="0">
                          <a:latin typeface="Arial"/>
                          <a:cs typeface="Arial"/>
                        </a:rPr>
                        <a:t>Organization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5461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700" b="1" spc="-10" dirty="0">
                          <a:latin typeface="Arial"/>
                          <a:cs typeface="Arial"/>
                        </a:rPr>
                        <a:t>Stakeholder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54610" marB="0" anchor="ctr"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700" b="1" spc="-10" dirty="0">
                          <a:latin typeface="Arial"/>
                          <a:cs typeface="Arial"/>
                        </a:rPr>
                        <a:t>Position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54610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94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US</a:t>
                      </a:r>
                      <a:r>
                        <a:rPr sz="7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0" dirty="0">
                          <a:latin typeface="Arial"/>
                          <a:cs typeface="Arial"/>
                        </a:rPr>
                        <a:t>Navy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Matt</a:t>
                      </a:r>
                      <a:r>
                        <a:rPr sz="7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Zirkle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Former</a:t>
                      </a:r>
                      <a:r>
                        <a:rPr sz="7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Rear</a:t>
                      </a:r>
                      <a:r>
                        <a:rPr sz="7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Admiral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52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700" spc="55" dirty="0">
                          <a:latin typeface="Arial"/>
                          <a:cs typeface="Arial"/>
                        </a:rPr>
                        <a:t>HR</a:t>
                      </a:r>
                      <a:r>
                        <a:rPr sz="7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Regional</a:t>
                      </a:r>
                      <a:r>
                        <a:rPr sz="7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Planning</a:t>
                      </a:r>
                      <a:r>
                        <a:rPr sz="7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District</a:t>
                      </a:r>
                      <a:r>
                        <a:rPr sz="7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Commission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985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Bob</a:t>
                      </a:r>
                      <a:r>
                        <a:rPr sz="7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0" dirty="0">
                          <a:latin typeface="Arial"/>
                          <a:cs typeface="Arial"/>
                        </a:rPr>
                        <a:t>Crum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Executive</a:t>
                      </a:r>
                      <a:r>
                        <a:rPr sz="7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Director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493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700" dirty="0">
                          <a:latin typeface="Arial"/>
                          <a:cs typeface="Arial"/>
                        </a:rPr>
                        <a:t>HR</a:t>
                      </a:r>
                      <a:r>
                        <a:rPr sz="7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Military</a:t>
                      </a:r>
                      <a:r>
                        <a:rPr sz="7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700" spc="95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7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Federal</a:t>
                      </a:r>
                      <a:r>
                        <a:rPr sz="7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Facilities</a:t>
                      </a:r>
                      <a:r>
                        <a:rPr sz="700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Alliance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Todd</a:t>
                      </a:r>
                      <a:r>
                        <a:rPr sz="7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Nichols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Deputy</a:t>
                      </a:r>
                      <a:r>
                        <a:rPr sz="7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Executive</a:t>
                      </a:r>
                      <a:r>
                        <a:rPr sz="700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Director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52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H</a:t>
                      </a:r>
                      <a:r>
                        <a:rPr lang="en-US" sz="7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7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Military</a:t>
                      </a:r>
                      <a:r>
                        <a:rPr sz="7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7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Federal</a:t>
                      </a:r>
                      <a:r>
                        <a:rPr sz="7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Facilities</a:t>
                      </a:r>
                      <a:r>
                        <a:rPr sz="700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Alliance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985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Rick</a:t>
                      </a:r>
                      <a:r>
                        <a:rPr sz="7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Dwyer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Executive</a:t>
                      </a:r>
                      <a:r>
                        <a:rPr sz="7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Director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94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Jefferson</a:t>
                      </a:r>
                      <a:r>
                        <a:rPr sz="7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Lab</a:t>
                      </a:r>
                      <a:r>
                        <a:rPr sz="7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(SURA)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Sean</a:t>
                      </a:r>
                      <a:r>
                        <a:rPr sz="7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Hearne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President</a:t>
                      </a:r>
                      <a:r>
                        <a:rPr sz="7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7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5" dirty="0">
                          <a:latin typeface="Arial"/>
                          <a:cs typeface="Arial"/>
                        </a:rPr>
                        <a:t>CEO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4769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946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NASA</a:t>
                      </a:r>
                      <a:r>
                        <a:rPr sz="7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Langley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Deborah</a:t>
                      </a:r>
                      <a:r>
                        <a:rPr sz="7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Tomek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NASA</a:t>
                      </a:r>
                      <a:r>
                        <a:rPr sz="7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Senior</a:t>
                      </a:r>
                      <a:r>
                        <a:rPr sz="7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Executive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918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NASA</a:t>
                      </a:r>
                      <a:r>
                        <a:rPr sz="7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Langley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Brandi</a:t>
                      </a:r>
                      <a:r>
                        <a:rPr sz="7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0" dirty="0">
                          <a:latin typeface="Arial"/>
                          <a:cs typeface="Arial"/>
                        </a:rPr>
                        <a:t>Quam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Business</a:t>
                      </a:r>
                      <a:r>
                        <a:rPr sz="700" spc="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Development</a:t>
                      </a:r>
                      <a:r>
                        <a:rPr sz="700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Specialist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57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7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Port</a:t>
                      </a:r>
                      <a:r>
                        <a:rPr sz="7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7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Virginia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70485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Stephen</a:t>
                      </a:r>
                      <a:r>
                        <a:rPr sz="7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Edwards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spc="-50" dirty="0">
                          <a:latin typeface="Arial"/>
                          <a:cs typeface="Arial"/>
                        </a:rPr>
                        <a:t>CEO</a:t>
                      </a:r>
                      <a:r>
                        <a:rPr sz="7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7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Executive</a:t>
                      </a:r>
                      <a:r>
                        <a:rPr sz="7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Director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946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spc="10" dirty="0">
                          <a:latin typeface="Arial"/>
                          <a:cs typeface="Arial"/>
                        </a:rPr>
                        <a:t>Hampton</a:t>
                      </a:r>
                      <a:r>
                        <a:rPr sz="7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Roads</a:t>
                      </a:r>
                      <a:r>
                        <a:rPr sz="7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10" dirty="0">
                          <a:latin typeface="Arial"/>
                          <a:cs typeface="Arial"/>
                        </a:rPr>
                        <a:t>Workforce</a:t>
                      </a:r>
                      <a:r>
                        <a:rPr sz="7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Council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Sean</a:t>
                      </a:r>
                      <a:r>
                        <a:rPr sz="7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Avery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spc="-25" dirty="0">
                          <a:latin typeface="Arial"/>
                          <a:cs typeface="Arial"/>
                        </a:rPr>
                        <a:t>CEO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946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Virginia</a:t>
                      </a:r>
                      <a:r>
                        <a:rPr sz="7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Peninsula</a:t>
                      </a:r>
                      <a:r>
                        <a:rPr sz="7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Chamber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Bob</a:t>
                      </a:r>
                      <a:r>
                        <a:rPr sz="7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McKenna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spc="-10" dirty="0">
                          <a:latin typeface="Arial"/>
                          <a:cs typeface="Arial"/>
                        </a:rPr>
                        <a:t>President/CEO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357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H</a:t>
                      </a:r>
                      <a:r>
                        <a:rPr lang="en-US" sz="700" dirty="0">
                          <a:latin typeface="Arial"/>
                          <a:cs typeface="Arial"/>
                        </a:rPr>
                        <a:t>R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Executive</a:t>
                      </a:r>
                      <a:r>
                        <a:rPr sz="7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Roundtable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70485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Nancy</a:t>
                      </a:r>
                      <a:r>
                        <a:rPr sz="7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Grden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President</a:t>
                      </a:r>
                      <a:r>
                        <a:rPr sz="7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7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5" dirty="0">
                          <a:latin typeface="Arial"/>
                          <a:cs typeface="Arial"/>
                        </a:rPr>
                        <a:t>CEO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946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Virginia</a:t>
                      </a:r>
                      <a:r>
                        <a:rPr sz="7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0" dirty="0">
                          <a:latin typeface="Arial"/>
                          <a:cs typeface="Arial"/>
                        </a:rPr>
                        <a:t>Tech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Brett</a:t>
                      </a:r>
                      <a:r>
                        <a:rPr sz="7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Malone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Executive</a:t>
                      </a:r>
                      <a:r>
                        <a:rPr sz="7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Director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5405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643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700" spc="-10" dirty="0">
                          <a:latin typeface="Arial"/>
                          <a:cs typeface="Arial"/>
                        </a:rPr>
                        <a:t>Virginia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6040" marB="0" anchor="ctr">
                    <a:lnL w="9525">
                      <a:solidFill>
                        <a:srgbClr val="FFFFFF"/>
                      </a:solidFill>
                      <a:prstDash val="solid"/>
                    </a:lnL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700" dirty="0">
                          <a:latin typeface="Arial"/>
                          <a:cs typeface="Arial"/>
                        </a:rPr>
                        <a:t>Chelsea</a:t>
                      </a:r>
                      <a:r>
                        <a:rPr sz="700" spc="-10" dirty="0">
                          <a:latin typeface="Arial"/>
                          <a:cs typeface="Arial"/>
                        </a:rPr>
                        <a:t> Jenkins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6040" marB="0" anchor="ctr"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700" spc="10" dirty="0">
                          <a:latin typeface="Arial"/>
                          <a:cs typeface="Arial"/>
                        </a:rPr>
                        <a:t>Deputy</a:t>
                      </a:r>
                      <a:r>
                        <a:rPr sz="7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10" dirty="0">
                          <a:latin typeface="Arial"/>
                          <a:cs typeface="Arial"/>
                        </a:rPr>
                        <a:t>Secretary</a:t>
                      </a:r>
                      <a:r>
                        <a:rPr sz="7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1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7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10" dirty="0">
                          <a:latin typeface="Arial"/>
                          <a:cs typeface="Arial"/>
                        </a:rPr>
                        <a:t>Commerce</a:t>
                      </a:r>
                      <a:r>
                        <a:rPr sz="7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1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7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20" dirty="0">
                          <a:latin typeface="Arial"/>
                          <a:cs typeface="Arial"/>
                        </a:rPr>
                        <a:t>Trade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6040" marB="0" anchor="ctr"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BBBBBB"/>
                      </a:solidFill>
                      <a:prstDash val="solid"/>
                    </a:lnT>
                    <a:lnB w="9525">
                      <a:solidFill>
                        <a:srgbClr val="BBBBB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41" name="object 37">
            <a:extLst>
              <a:ext uri="{FF2B5EF4-FFF2-40B4-BE49-F238E27FC236}">
                <a16:creationId xmlns:a16="http://schemas.microsoft.com/office/drawing/2014/main" id="{87ABC6D6-12F2-4BF9-209F-B4EAF205B15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35347" y="4861441"/>
            <a:ext cx="545147" cy="181799"/>
          </a:xfrm>
          <a:prstGeom prst="rect">
            <a:avLst/>
          </a:prstGeom>
        </p:spPr>
      </p:pic>
      <p:sp>
        <p:nvSpPr>
          <p:cNvPr id="42" name="object 26">
            <a:extLst>
              <a:ext uri="{FF2B5EF4-FFF2-40B4-BE49-F238E27FC236}">
                <a16:creationId xmlns:a16="http://schemas.microsoft.com/office/drawing/2014/main" id="{0C9069E0-C954-EC34-7966-B22925E169D6}"/>
              </a:ext>
            </a:extLst>
          </p:cNvPr>
          <p:cNvSpPr/>
          <p:nvPr/>
        </p:nvSpPr>
        <p:spPr>
          <a:xfrm>
            <a:off x="0" y="0"/>
            <a:ext cx="9128760" cy="735965"/>
          </a:xfrm>
          <a:custGeom>
            <a:avLst/>
            <a:gdLst/>
            <a:ahLst/>
            <a:cxnLst/>
            <a:rect l="l" t="t" r="r" b="b"/>
            <a:pathLst>
              <a:path w="9128760" h="735965">
                <a:moveTo>
                  <a:pt x="0" y="735964"/>
                </a:moveTo>
                <a:lnTo>
                  <a:pt x="9128225" y="735964"/>
                </a:lnTo>
                <a:lnTo>
                  <a:pt x="9128225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3" name="object 27">
            <a:extLst>
              <a:ext uri="{FF2B5EF4-FFF2-40B4-BE49-F238E27FC236}">
                <a16:creationId xmlns:a16="http://schemas.microsoft.com/office/drawing/2014/main" id="{01BB0363-6829-D73E-75F2-88B9E781DFCB}"/>
              </a:ext>
            </a:extLst>
          </p:cNvPr>
          <p:cNvSpPr txBox="1">
            <a:spLocks/>
          </p:cNvSpPr>
          <p:nvPr/>
        </p:nvSpPr>
        <p:spPr>
          <a:xfrm>
            <a:off x="152400" y="203961"/>
            <a:ext cx="855284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rgbClr val="4471C4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n-US" dirty="0">
                <a:solidFill>
                  <a:srgbClr val="001F5F"/>
                </a:solidFill>
              </a:rPr>
              <a:t>Hampton</a:t>
            </a:r>
            <a:r>
              <a:rPr lang="en-US" spc="-45" dirty="0">
                <a:solidFill>
                  <a:srgbClr val="001F5F"/>
                </a:solidFill>
              </a:rPr>
              <a:t> </a:t>
            </a:r>
            <a:r>
              <a:rPr lang="en-US" spc="-30" dirty="0">
                <a:solidFill>
                  <a:srgbClr val="001F5F"/>
                </a:solidFill>
              </a:rPr>
              <a:t>Roads</a:t>
            </a:r>
            <a:r>
              <a:rPr lang="en-US" spc="-20" dirty="0">
                <a:solidFill>
                  <a:srgbClr val="001F5F"/>
                </a:solidFill>
              </a:rPr>
              <a:t> </a:t>
            </a:r>
            <a:r>
              <a:rPr lang="en-US" dirty="0">
                <a:solidFill>
                  <a:srgbClr val="001F5F"/>
                </a:solidFill>
              </a:rPr>
              <a:t>Investment</a:t>
            </a:r>
            <a:r>
              <a:rPr lang="en-US" spc="-20" dirty="0">
                <a:solidFill>
                  <a:srgbClr val="001F5F"/>
                </a:solidFill>
              </a:rPr>
              <a:t> </a:t>
            </a:r>
            <a:r>
              <a:rPr lang="en-US" dirty="0">
                <a:solidFill>
                  <a:srgbClr val="001F5F"/>
                </a:solidFill>
              </a:rPr>
              <a:t>Playbook</a:t>
            </a:r>
            <a:r>
              <a:rPr lang="en-US" spc="-40" dirty="0">
                <a:solidFill>
                  <a:srgbClr val="001F5F"/>
                </a:solidFill>
              </a:rPr>
              <a:t> | </a:t>
            </a:r>
            <a:r>
              <a:rPr lang="en-US" dirty="0">
                <a:solidFill>
                  <a:srgbClr val="4285F4"/>
                </a:solidFill>
              </a:rPr>
              <a:t>Playbook</a:t>
            </a:r>
            <a:r>
              <a:rPr lang="en-US" spc="-20" dirty="0">
                <a:solidFill>
                  <a:srgbClr val="4285F4"/>
                </a:solidFill>
              </a:rPr>
              <a:t> </a:t>
            </a:r>
            <a:r>
              <a:rPr lang="en-US" spc="-10" dirty="0">
                <a:solidFill>
                  <a:srgbClr val="4285F4"/>
                </a:solidFill>
              </a:rPr>
              <a:t>Components</a:t>
            </a:r>
          </a:p>
        </p:txBody>
      </p:sp>
    </p:spTree>
    <p:extLst>
      <p:ext uri="{BB962C8B-B14F-4D97-AF65-F5344CB8AC3E}">
        <p14:creationId xmlns:p14="http://schemas.microsoft.com/office/powerpoint/2010/main" val="1290123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7E87C-F901-0A48-34D7-C5D5189FE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4A052D43-ED3F-0F86-9989-2A664378FBF1}"/>
              </a:ext>
            </a:extLst>
          </p:cNvPr>
          <p:cNvSpPr txBox="1"/>
          <p:nvPr/>
        </p:nvSpPr>
        <p:spPr>
          <a:xfrm>
            <a:off x="730135" y="1016461"/>
            <a:ext cx="110426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i="1" spc="-20" dirty="0">
                <a:latin typeface="Arial"/>
                <a:cs typeface="Arial"/>
              </a:rPr>
              <a:t>Opportunity</a:t>
            </a:r>
            <a:r>
              <a:rPr sz="1100" b="1" i="1" spc="30" dirty="0">
                <a:latin typeface="Arial"/>
                <a:cs typeface="Arial"/>
              </a:rPr>
              <a:t> </a:t>
            </a:r>
            <a:r>
              <a:rPr sz="1100" b="1" i="1" spc="-20" dirty="0">
                <a:latin typeface="Arial"/>
                <a:cs typeface="Arial"/>
              </a:rPr>
              <a:t>Size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76A49EE-8FAE-E328-020E-27F4235710C9}"/>
              </a:ext>
            </a:extLst>
          </p:cNvPr>
          <p:cNvSpPr txBox="1"/>
          <p:nvPr/>
        </p:nvSpPr>
        <p:spPr>
          <a:xfrm>
            <a:off x="55245" y="4740910"/>
            <a:ext cx="7869555" cy="345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Arial"/>
                <a:cs typeface="Arial"/>
              </a:rPr>
              <a:t>Note:</a:t>
            </a:r>
            <a:r>
              <a:rPr sz="700" b="1" spc="75" dirty="0">
                <a:latin typeface="Arial"/>
                <a:cs typeface="Arial"/>
              </a:rPr>
              <a:t> </a:t>
            </a:r>
            <a:r>
              <a:rPr sz="700" spc="-55" dirty="0">
                <a:latin typeface="Arial"/>
                <a:cs typeface="Arial"/>
              </a:rPr>
              <a:t>(*)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We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are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using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data</a:t>
            </a:r>
            <a:r>
              <a:rPr sz="700" spc="8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on</a:t>
            </a:r>
            <a:r>
              <a:rPr sz="700" spc="3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all</a:t>
            </a:r>
            <a:r>
              <a:rPr sz="700" spc="3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contracts</a:t>
            </a:r>
            <a:r>
              <a:rPr sz="700" spc="1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grants</a:t>
            </a:r>
            <a:r>
              <a:rPr sz="700" spc="8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awarded</a:t>
            </a:r>
            <a:r>
              <a:rPr sz="700" spc="9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by</a:t>
            </a:r>
            <a:r>
              <a:rPr sz="700" spc="3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8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DoD</a:t>
            </a:r>
            <a:r>
              <a:rPr sz="700" spc="3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from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2020-</a:t>
            </a:r>
            <a:r>
              <a:rPr sz="700" spc="-20" dirty="0">
                <a:latin typeface="Arial"/>
                <a:cs typeface="Arial"/>
              </a:rPr>
              <a:t>2024.</a:t>
            </a:r>
            <a:r>
              <a:rPr sz="700" spc="1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ranking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depicts</a:t>
            </a:r>
            <a:r>
              <a:rPr sz="700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top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metros</a:t>
            </a:r>
            <a:r>
              <a:rPr sz="700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with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9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most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annual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average</a:t>
            </a:r>
            <a:r>
              <a:rPr sz="700" spc="8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spending</a:t>
            </a:r>
            <a:r>
              <a:rPr sz="700" spc="8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spending.</a:t>
            </a:r>
            <a:r>
              <a:rPr sz="700" spc="8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Specifically,</a:t>
            </a:r>
            <a:r>
              <a:rPr sz="700" spc="10" dirty="0">
                <a:latin typeface="Arial"/>
                <a:cs typeface="Arial"/>
              </a:rPr>
              <a:t> we</a:t>
            </a:r>
            <a:r>
              <a:rPr sz="700" spc="3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calculated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the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total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obligated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amount</a:t>
            </a:r>
            <a:r>
              <a:rPr sz="700" spc="3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across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contracts</a:t>
            </a:r>
            <a:r>
              <a:rPr sz="700" spc="7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and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grants</a:t>
            </a:r>
            <a:r>
              <a:rPr sz="700" spc="75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where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the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primary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place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of performance</a:t>
            </a:r>
            <a:r>
              <a:rPr sz="700" spc="6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was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a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specific</a:t>
            </a:r>
            <a:r>
              <a:rPr sz="700" spc="3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metro,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and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we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ranked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them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accordingly.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We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10" dirty="0">
                <a:latin typeface="Arial"/>
                <a:cs typeface="Arial"/>
              </a:rPr>
              <a:t>also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provided</a:t>
            </a:r>
            <a:r>
              <a:rPr sz="700" spc="50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rankings</a:t>
            </a:r>
            <a:r>
              <a:rPr sz="700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based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on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specific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sectors</a:t>
            </a:r>
            <a:r>
              <a:rPr sz="700" spc="7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such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as</a:t>
            </a:r>
            <a:r>
              <a:rPr sz="700" spc="3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manufacturing,</a:t>
            </a:r>
            <a:r>
              <a:rPr sz="700" spc="10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professional</a:t>
            </a:r>
            <a:r>
              <a:rPr sz="700" spc="3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services,</a:t>
            </a:r>
            <a:r>
              <a:rPr sz="700" spc="7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administrative</a:t>
            </a:r>
            <a:r>
              <a:rPr sz="700" spc="9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services.</a:t>
            </a:r>
            <a:r>
              <a:rPr sz="700" spc="125" dirty="0">
                <a:latin typeface="Arial"/>
                <a:cs typeface="Arial"/>
              </a:rPr>
              <a:t> </a:t>
            </a:r>
            <a:r>
              <a:rPr sz="700" b="1" spc="-10" dirty="0">
                <a:latin typeface="Arial"/>
                <a:cs typeface="Arial"/>
              </a:rPr>
              <a:t>Source:</a:t>
            </a:r>
            <a:r>
              <a:rPr sz="700" b="1" spc="7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6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New</a:t>
            </a:r>
            <a:r>
              <a:rPr sz="700" spc="3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Localism</a:t>
            </a:r>
            <a:r>
              <a:rPr sz="700" spc="35" dirty="0">
                <a:latin typeface="Arial"/>
                <a:cs typeface="Arial"/>
              </a:rPr>
              <a:t> </a:t>
            </a:r>
            <a:r>
              <a:rPr sz="700" spc="-25" dirty="0">
                <a:latin typeface="Arial"/>
                <a:cs typeface="Arial"/>
              </a:rPr>
              <a:t>(2024)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based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on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USASpending</a:t>
            </a:r>
            <a:r>
              <a:rPr sz="700" spc="-10" dirty="0">
                <a:latin typeface="Arial"/>
                <a:cs typeface="Arial"/>
              </a:rPr>
              <a:t>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2E68C471-9AF0-414C-5CF5-AD94F71D8CBF}"/>
              </a:ext>
            </a:extLst>
          </p:cNvPr>
          <p:cNvSpPr txBox="1"/>
          <p:nvPr/>
        </p:nvSpPr>
        <p:spPr>
          <a:xfrm>
            <a:off x="3301872" y="1014107"/>
            <a:ext cx="14008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i="1" dirty="0">
                <a:latin typeface="Arial"/>
                <a:cs typeface="Arial"/>
              </a:rPr>
              <a:t>National</a:t>
            </a:r>
            <a:r>
              <a:rPr sz="1100" b="1" i="1" spc="90" dirty="0">
                <a:latin typeface="Arial"/>
                <a:cs typeface="Arial"/>
              </a:rPr>
              <a:t> </a:t>
            </a:r>
            <a:r>
              <a:rPr sz="1100" b="1" i="1" spc="-30" dirty="0">
                <a:latin typeface="Arial"/>
                <a:cs typeface="Arial"/>
              </a:rPr>
              <a:t>Positioning*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57F190AC-DF87-0769-0779-A3A8DA668C73}"/>
              </a:ext>
            </a:extLst>
          </p:cNvPr>
          <p:cNvSpPr txBox="1"/>
          <p:nvPr/>
        </p:nvSpPr>
        <p:spPr>
          <a:xfrm>
            <a:off x="6034816" y="1018099"/>
            <a:ext cx="1805939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i="1" spc="-10" dirty="0">
                <a:latin typeface="Arial"/>
                <a:cs typeface="Arial"/>
              </a:rPr>
              <a:t>Spending</a:t>
            </a:r>
            <a:r>
              <a:rPr sz="1100" b="1" i="1" spc="65" dirty="0">
                <a:latin typeface="Arial"/>
                <a:cs typeface="Arial"/>
              </a:rPr>
              <a:t> </a:t>
            </a:r>
            <a:r>
              <a:rPr sz="1100" b="1" i="1" spc="-10" dirty="0">
                <a:latin typeface="Arial"/>
                <a:cs typeface="Arial"/>
              </a:rPr>
              <a:t>Characterization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395AA876-4C72-1D5F-B222-C4AA0E83E255}"/>
              </a:ext>
            </a:extLst>
          </p:cNvPr>
          <p:cNvSpPr txBox="1"/>
          <p:nvPr/>
        </p:nvSpPr>
        <p:spPr>
          <a:xfrm>
            <a:off x="661680" y="1207782"/>
            <a:ext cx="2098040" cy="68159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65405" rIns="0" bIns="0" rtlCol="0">
            <a:spAutoFit/>
          </a:bodyPr>
          <a:lstStyle/>
          <a:p>
            <a:pPr marL="91440" marR="179070">
              <a:spcBef>
                <a:spcPts val="515"/>
              </a:spcBef>
            </a:pPr>
            <a:r>
              <a:rPr sz="800" b="1" spc="-20" dirty="0">
                <a:solidFill>
                  <a:srgbClr val="1C4586"/>
                </a:solidFill>
                <a:latin typeface="Arial"/>
                <a:cs typeface="Arial"/>
              </a:rPr>
              <a:t>~$15.5</a:t>
            </a:r>
            <a:r>
              <a:rPr sz="800" b="1" spc="-3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billion</a:t>
            </a:r>
            <a:r>
              <a:rPr sz="800" b="1" spc="-3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1C4586"/>
                </a:solidFill>
                <a:latin typeface="Arial"/>
                <a:cs typeface="Arial"/>
              </a:rPr>
              <a:t>in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contracts</a:t>
            </a:r>
            <a:r>
              <a:rPr sz="800" b="1" spc="-1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and</a:t>
            </a:r>
            <a:r>
              <a:rPr sz="800" b="1" spc="-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1C4586"/>
                </a:solidFill>
                <a:latin typeface="Arial"/>
                <a:cs typeface="Arial"/>
              </a:rPr>
              <a:t>grants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are</a:t>
            </a:r>
            <a:r>
              <a:rPr sz="800" b="1" spc="4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allocated</a:t>
            </a:r>
            <a:r>
              <a:rPr sz="800" b="1" spc="1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for</a:t>
            </a:r>
            <a:r>
              <a:rPr sz="800" b="1" spc="2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the</a:t>
            </a:r>
            <a:r>
              <a:rPr sz="800" b="1" spc="3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Hampton</a:t>
            </a:r>
            <a:r>
              <a:rPr sz="800" b="1" spc="5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1C4586"/>
                </a:solidFill>
                <a:latin typeface="Arial"/>
                <a:cs typeface="Arial"/>
              </a:rPr>
              <a:t>Roads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region</a:t>
            </a:r>
            <a:r>
              <a:rPr sz="800" b="1" spc="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every</a:t>
            </a:r>
            <a:r>
              <a:rPr sz="800" b="1" spc="-1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1C4586"/>
                </a:solidFill>
                <a:latin typeface="Arial"/>
                <a:cs typeface="Arial"/>
              </a:rPr>
              <a:t>year</a:t>
            </a:r>
            <a:r>
              <a:rPr sz="800" spc="-20" dirty="0">
                <a:solidFill>
                  <a:srgbClr val="1C4586"/>
                </a:solidFill>
                <a:latin typeface="Arial"/>
                <a:cs typeface="Arial"/>
              </a:rPr>
              <a:t>.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 Of</a:t>
            </a:r>
            <a:r>
              <a:rPr sz="800" spc="2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this</a:t>
            </a:r>
            <a:r>
              <a:rPr sz="800" spc="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amount,</a:t>
            </a:r>
            <a:r>
              <a:rPr sz="800" spc="-1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1C4586"/>
                </a:solidFill>
                <a:latin typeface="Arial"/>
                <a:cs typeface="Arial"/>
              </a:rPr>
              <a:t>96%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 were</a:t>
            </a:r>
            <a:r>
              <a:rPr sz="800" spc="9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contracts,</a:t>
            </a:r>
            <a:r>
              <a:rPr sz="800" spc="4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with</a:t>
            </a:r>
            <a:r>
              <a:rPr sz="800" spc="6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-35" dirty="0">
                <a:solidFill>
                  <a:srgbClr val="1C4586"/>
                </a:solidFill>
                <a:latin typeface="Arial"/>
                <a:cs typeface="Arial"/>
              </a:rPr>
              <a:t>90%</a:t>
            </a:r>
            <a:r>
              <a:rPr sz="800" spc="9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awarded</a:t>
            </a:r>
            <a:r>
              <a:rPr sz="800" spc="7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1C4586"/>
                </a:solidFill>
                <a:latin typeface="Arial"/>
                <a:cs typeface="Arial"/>
              </a:rPr>
              <a:t>by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 the</a:t>
            </a:r>
            <a:r>
              <a:rPr sz="800" spc="4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-20" dirty="0">
                <a:solidFill>
                  <a:srgbClr val="1C4586"/>
                </a:solidFill>
                <a:latin typeface="Arial"/>
                <a:cs typeface="Arial"/>
              </a:rPr>
              <a:t>DoD.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FA6D1E2C-30DC-93AE-83CF-6B0A6D54BA3A}"/>
              </a:ext>
            </a:extLst>
          </p:cNvPr>
          <p:cNvSpPr txBox="1"/>
          <p:nvPr/>
        </p:nvSpPr>
        <p:spPr>
          <a:xfrm>
            <a:off x="771855" y="2079447"/>
            <a:ext cx="210756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02895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Hampton</a:t>
            </a:r>
            <a:r>
              <a:rPr sz="1000" b="1" spc="1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0D0D0D"/>
                </a:solidFill>
                <a:latin typeface="Arial"/>
                <a:cs typeface="Arial"/>
              </a:rPr>
              <a:t>Roads</a:t>
            </a:r>
            <a:r>
              <a:rPr sz="1000" b="1" spc="1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0D0D0D"/>
                </a:solidFill>
                <a:latin typeface="Arial"/>
                <a:cs typeface="Arial"/>
              </a:rPr>
              <a:t>Federal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Procurement</a:t>
            </a:r>
            <a:r>
              <a:rPr sz="1000" b="1" spc="-1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&amp;</a:t>
            </a:r>
            <a:r>
              <a:rPr sz="1000" b="1" spc="-2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Grant</a:t>
            </a:r>
            <a:r>
              <a:rPr sz="1000" b="1" spc="-1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Spending</a:t>
            </a:r>
            <a:r>
              <a:rPr sz="1000" b="1" spc="-2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0D0D0D"/>
                </a:solidFill>
                <a:latin typeface="Arial"/>
                <a:cs typeface="Arial"/>
              </a:rPr>
              <a:t>by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Agency</a:t>
            </a:r>
            <a:r>
              <a:rPr sz="1000" b="1" spc="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sz="1000" b="1" spc="-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Type</a:t>
            </a:r>
            <a:r>
              <a:rPr sz="1000" b="1" spc="2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(</a:t>
            </a:r>
            <a:r>
              <a:rPr sz="1000" b="1" dirty="0">
                <a:solidFill>
                  <a:srgbClr val="00AFEF"/>
                </a:solidFill>
                <a:latin typeface="Arial"/>
                <a:cs typeface="Arial"/>
              </a:rPr>
              <a:t>4-Year</a:t>
            </a:r>
            <a:r>
              <a:rPr sz="1000" b="1" spc="-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00AFEF"/>
                </a:solidFill>
                <a:latin typeface="Arial"/>
                <a:cs typeface="Arial"/>
              </a:rPr>
              <a:t>Avg</a:t>
            </a:r>
            <a:r>
              <a:rPr sz="1000" b="1" spc="-20" dirty="0">
                <a:solidFill>
                  <a:srgbClr val="0D0D0D"/>
                </a:solidFill>
                <a:latin typeface="Arial"/>
                <a:cs typeface="Arial"/>
              </a:rPr>
              <a:t>,</a:t>
            </a:r>
            <a:r>
              <a:rPr sz="1000" b="1" spc="1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0D0D0D"/>
                </a:solidFill>
                <a:latin typeface="Arial"/>
                <a:cs typeface="Arial"/>
              </a:rPr>
              <a:t>$B)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E4C14B86-BFBE-850E-02F2-AFE426436A27}"/>
              </a:ext>
            </a:extLst>
          </p:cNvPr>
          <p:cNvSpPr txBox="1"/>
          <p:nvPr/>
        </p:nvSpPr>
        <p:spPr>
          <a:xfrm>
            <a:off x="3473958" y="2070353"/>
            <a:ext cx="193357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Top</a:t>
            </a:r>
            <a:r>
              <a:rPr sz="1000" b="1" spc="-1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10</a:t>
            </a:r>
            <a:r>
              <a:rPr sz="1000" b="1" spc="-2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0D0D0D"/>
                </a:solidFill>
                <a:latin typeface="Arial"/>
                <a:cs typeface="Arial"/>
              </a:rPr>
              <a:t>US</a:t>
            </a:r>
            <a:r>
              <a:rPr sz="1000" b="1" spc="-1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Metros</a:t>
            </a:r>
            <a:r>
              <a:rPr sz="1000" b="1" spc="-1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with</a:t>
            </a:r>
            <a:r>
              <a:rPr sz="1000" b="1" spc="-4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0D0D0D"/>
                </a:solidFill>
                <a:latin typeface="Arial"/>
                <a:cs typeface="Arial"/>
              </a:rPr>
              <a:t>Highest DoD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Contract</a:t>
            </a:r>
            <a:r>
              <a:rPr sz="1000" b="1" spc="-1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Spending</a:t>
            </a:r>
            <a:r>
              <a:rPr sz="1000" b="1" spc="-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(</a:t>
            </a:r>
            <a:r>
              <a:rPr sz="1000" b="1" dirty="0">
                <a:solidFill>
                  <a:srgbClr val="00AFEF"/>
                </a:solidFill>
                <a:latin typeface="Arial"/>
                <a:cs typeface="Arial"/>
              </a:rPr>
              <a:t>4-</a:t>
            </a:r>
            <a:r>
              <a:rPr sz="1000" b="1" spc="-20" dirty="0">
                <a:solidFill>
                  <a:srgbClr val="00AFEF"/>
                </a:solidFill>
                <a:latin typeface="Arial"/>
                <a:cs typeface="Arial"/>
              </a:rPr>
              <a:t>Year Avg</a:t>
            </a:r>
            <a:r>
              <a:rPr sz="1000" b="1" spc="-20" dirty="0">
                <a:solidFill>
                  <a:srgbClr val="0D0D0D"/>
                </a:solidFill>
                <a:latin typeface="Arial"/>
                <a:cs typeface="Arial"/>
              </a:rPr>
              <a:t>,</a:t>
            </a:r>
            <a:r>
              <a:rPr sz="1000" b="1" spc="-3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0D0D0D"/>
                </a:solidFill>
                <a:latin typeface="Arial"/>
                <a:cs typeface="Arial"/>
              </a:rPr>
              <a:t>$B)*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D86238EA-E436-2917-FB53-004B55918DA0}"/>
              </a:ext>
            </a:extLst>
          </p:cNvPr>
          <p:cNvSpPr txBox="1"/>
          <p:nvPr/>
        </p:nvSpPr>
        <p:spPr>
          <a:xfrm>
            <a:off x="3200400" y="1262061"/>
            <a:ext cx="2348865" cy="623889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8255" rIns="0" bIns="0" rtlCol="0">
            <a:spAutoFit/>
          </a:bodyPr>
          <a:lstStyle/>
          <a:p>
            <a:pPr marL="121920" marR="172085">
              <a:spcBef>
                <a:spcPts val="65"/>
              </a:spcBef>
            </a:pP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The</a:t>
            </a:r>
            <a:r>
              <a:rPr sz="800" spc="3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region's</a:t>
            </a:r>
            <a:r>
              <a:rPr sz="800" spc="5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average</a:t>
            </a:r>
            <a:r>
              <a:rPr sz="800" spc="4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annual</a:t>
            </a:r>
            <a:r>
              <a:rPr sz="800" spc="-1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intake</a:t>
            </a:r>
            <a:r>
              <a:rPr sz="800" spc="5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of</a:t>
            </a:r>
            <a:r>
              <a:rPr sz="800" b="1" spc="2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1C4586"/>
                </a:solidFill>
                <a:latin typeface="Arial"/>
                <a:cs typeface="Arial"/>
              </a:rPr>
              <a:t>$13.4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billion </a:t>
            </a:r>
            <a:r>
              <a:rPr sz="800" spc="10" dirty="0">
                <a:solidFill>
                  <a:srgbClr val="1C4586"/>
                </a:solidFill>
                <a:latin typeface="Arial"/>
                <a:cs typeface="Arial"/>
              </a:rPr>
              <a:t>in</a:t>
            </a:r>
            <a:r>
              <a:rPr sz="800" spc="-2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10" dirty="0">
                <a:solidFill>
                  <a:srgbClr val="1C4586"/>
                </a:solidFill>
                <a:latin typeface="Arial"/>
                <a:cs typeface="Arial"/>
              </a:rPr>
              <a:t>DoD</a:t>
            </a:r>
            <a:r>
              <a:rPr sz="800" spc="-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10" dirty="0">
                <a:solidFill>
                  <a:srgbClr val="1C4586"/>
                </a:solidFill>
                <a:latin typeface="Arial"/>
                <a:cs typeface="Arial"/>
              </a:rPr>
              <a:t>contracts</a:t>
            </a:r>
            <a:r>
              <a:rPr sz="800" spc="-4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10" dirty="0">
                <a:solidFill>
                  <a:srgbClr val="1C4586"/>
                </a:solidFill>
                <a:latin typeface="Arial"/>
                <a:cs typeface="Arial"/>
              </a:rPr>
              <a:t>and</a:t>
            </a:r>
            <a:r>
              <a:rPr sz="800" spc="-1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10" dirty="0">
                <a:solidFill>
                  <a:srgbClr val="1C4586"/>
                </a:solidFill>
                <a:latin typeface="Arial"/>
                <a:cs typeface="Arial"/>
              </a:rPr>
              <a:t>grants</a:t>
            </a:r>
            <a:r>
              <a:rPr sz="800" spc="-2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10" dirty="0">
                <a:solidFill>
                  <a:srgbClr val="1C4586"/>
                </a:solidFill>
                <a:latin typeface="Arial"/>
                <a:cs typeface="Arial"/>
              </a:rPr>
              <a:t>makes</a:t>
            </a:r>
            <a:r>
              <a:rPr sz="800" spc="-1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1C4586"/>
                </a:solidFill>
                <a:latin typeface="Arial"/>
                <a:cs typeface="Arial"/>
              </a:rPr>
              <a:t>it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the</a:t>
            </a:r>
            <a:r>
              <a:rPr sz="800" b="1" spc="2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fifth</a:t>
            </a:r>
            <a:r>
              <a:rPr sz="800" b="1" spc="2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largest</a:t>
            </a:r>
            <a:r>
              <a:rPr sz="800" b="1" spc="4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30" dirty="0">
                <a:solidFill>
                  <a:srgbClr val="1C4586"/>
                </a:solidFill>
                <a:latin typeface="Arial"/>
                <a:cs typeface="Arial"/>
              </a:rPr>
              <a:t>U.S</a:t>
            </a:r>
            <a:r>
              <a:rPr sz="800" b="1" spc="-1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metro</a:t>
            </a:r>
            <a:r>
              <a:rPr sz="800" b="1" spc="3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for</a:t>
            </a:r>
            <a:r>
              <a:rPr sz="800" b="1" spc="1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1C4586"/>
                </a:solidFill>
                <a:latin typeface="Arial"/>
                <a:cs typeface="Arial"/>
              </a:rPr>
              <a:t>DoD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 spending</a:t>
            </a:r>
            <a:r>
              <a:rPr sz="800" b="1" spc="-1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i="1" spc="-10" dirty="0">
                <a:solidFill>
                  <a:srgbClr val="777777"/>
                </a:solidFill>
                <a:latin typeface="Arial"/>
                <a:cs typeface="Arial"/>
              </a:rPr>
              <a:t>Note</a:t>
            </a:r>
            <a:r>
              <a:rPr sz="800" i="1" spc="-10" dirty="0">
                <a:solidFill>
                  <a:srgbClr val="777777"/>
                </a:solidFill>
                <a:latin typeface="Arial"/>
                <a:cs typeface="Arial"/>
              </a:rPr>
              <a:t>:</a:t>
            </a:r>
            <a:r>
              <a:rPr sz="800" i="1" spc="-15" dirty="0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777777"/>
                </a:solidFill>
                <a:latin typeface="Arial"/>
                <a:cs typeface="Arial"/>
              </a:rPr>
              <a:t>We</a:t>
            </a:r>
            <a:r>
              <a:rPr sz="800" i="1" spc="-40" dirty="0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777777"/>
                </a:solidFill>
                <a:latin typeface="Arial"/>
                <a:cs typeface="Arial"/>
              </a:rPr>
              <a:t>are</a:t>
            </a:r>
            <a:r>
              <a:rPr sz="800" i="1" spc="-20" dirty="0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777777"/>
                </a:solidFill>
                <a:latin typeface="Arial"/>
                <a:cs typeface="Arial"/>
              </a:rPr>
              <a:t>developing</a:t>
            </a:r>
            <a:r>
              <a:rPr sz="800" i="1" spc="-35" dirty="0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777777"/>
                </a:solidFill>
                <a:latin typeface="Arial"/>
                <a:cs typeface="Arial"/>
              </a:rPr>
              <a:t>the</a:t>
            </a:r>
            <a:r>
              <a:rPr sz="800" i="1" spc="-20" dirty="0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sz="800" i="1" spc="-10" dirty="0">
                <a:solidFill>
                  <a:srgbClr val="777777"/>
                </a:solidFill>
                <a:latin typeface="Arial"/>
                <a:cs typeface="Arial"/>
              </a:rPr>
              <a:t>first- ever</a:t>
            </a:r>
            <a:r>
              <a:rPr sz="800" i="1" spc="-20" dirty="0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sz="800" i="1" spc="-60" dirty="0">
                <a:solidFill>
                  <a:srgbClr val="777777"/>
                </a:solidFill>
                <a:latin typeface="Arial"/>
                <a:cs typeface="Arial"/>
              </a:rPr>
              <a:t>U.S.</a:t>
            </a:r>
            <a:r>
              <a:rPr sz="800" i="1" spc="-35" dirty="0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777777"/>
                </a:solidFill>
                <a:latin typeface="Arial"/>
                <a:cs typeface="Arial"/>
              </a:rPr>
              <a:t>metro</a:t>
            </a:r>
            <a:r>
              <a:rPr sz="800" i="1" spc="-5" dirty="0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777777"/>
                </a:solidFill>
                <a:latin typeface="Arial"/>
                <a:cs typeface="Arial"/>
              </a:rPr>
              <a:t>ranking</a:t>
            </a:r>
            <a:r>
              <a:rPr sz="800" i="1" spc="-5" dirty="0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sz="800" i="1" dirty="0">
                <a:solidFill>
                  <a:srgbClr val="777777"/>
                </a:solidFill>
                <a:latin typeface="Arial"/>
                <a:cs typeface="Arial"/>
              </a:rPr>
              <a:t>by</a:t>
            </a:r>
            <a:r>
              <a:rPr sz="800" i="1" spc="5" dirty="0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sz="800" i="1" spc="-10" dirty="0">
                <a:solidFill>
                  <a:srgbClr val="777777"/>
                </a:solidFill>
                <a:latin typeface="Arial"/>
                <a:cs typeface="Arial"/>
              </a:rPr>
              <a:t>DoD</a:t>
            </a:r>
            <a:r>
              <a:rPr sz="800" i="1" spc="5" dirty="0">
                <a:solidFill>
                  <a:srgbClr val="777777"/>
                </a:solidFill>
                <a:latin typeface="Arial"/>
                <a:cs typeface="Arial"/>
              </a:rPr>
              <a:t> </a:t>
            </a:r>
            <a:r>
              <a:rPr sz="800" i="1" spc="-10" dirty="0">
                <a:solidFill>
                  <a:srgbClr val="777777"/>
                </a:solidFill>
                <a:latin typeface="Arial"/>
                <a:cs typeface="Arial"/>
              </a:rPr>
              <a:t>spending.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752FBAF0-2697-B552-9460-5BC4D702D8ED}"/>
              </a:ext>
            </a:extLst>
          </p:cNvPr>
          <p:cNvSpPr txBox="1"/>
          <p:nvPr/>
        </p:nvSpPr>
        <p:spPr>
          <a:xfrm>
            <a:off x="5922645" y="1210674"/>
            <a:ext cx="2098040" cy="68159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65404" rIns="0" bIns="0" rtlCol="0">
            <a:spAutoFit/>
          </a:bodyPr>
          <a:lstStyle/>
          <a:p>
            <a:pPr marL="122555" marR="132715">
              <a:spcBef>
                <a:spcPts val="515"/>
              </a:spcBef>
            </a:pP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The bulk</a:t>
            </a:r>
            <a:r>
              <a:rPr sz="800" b="1" spc="2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of</a:t>
            </a:r>
            <a:r>
              <a:rPr sz="800" b="1" spc="-1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DoD</a:t>
            </a:r>
            <a:r>
              <a:rPr sz="800" b="1" spc="-1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expenditure</a:t>
            </a:r>
            <a:r>
              <a:rPr sz="800" b="1" spc="-1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1C4586"/>
                </a:solidFill>
                <a:latin typeface="Arial"/>
                <a:cs typeface="Arial"/>
              </a:rPr>
              <a:t>in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 Hampton</a:t>
            </a:r>
            <a:r>
              <a:rPr sz="800" b="1" spc="3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1C4586"/>
                </a:solidFill>
                <a:latin typeface="Arial"/>
                <a:cs typeface="Arial"/>
              </a:rPr>
              <a:t>Roads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45" dirty="0">
                <a:solidFill>
                  <a:srgbClr val="1C4586"/>
                </a:solidFill>
                <a:latin typeface="Arial"/>
                <a:cs typeface="Arial"/>
              </a:rPr>
              <a:t>is</a:t>
            </a:r>
            <a:r>
              <a:rPr sz="800" b="1" spc="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1C4586"/>
                </a:solidFill>
                <a:latin typeface="Arial"/>
                <a:cs typeface="Arial"/>
              </a:rPr>
              <a:t>concentrated</a:t>
            </a:r>
            <a:r>
              <a:rPr sz="800" b="1" spc="50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within</a:t>
            </a:r>
            <a:r>
              <a:rPr sz="800" b="1" spc="1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1C4586"/>
                </a:solidFill>
                <a:latin typeface="Arial"/>
                <a:cs typeface="Arial"/>
              </a:rPr>
              <a:t>three</a:t>
            </a:r>
            <a:r>
              <a:rPr sz="800" b="1" spc="2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1C4586"/>
                </a:solidFill>
                <a:latin typeface="Arial"/>
                <a:cs typeface="Arial"/>
              </a:rPr>
              <a:t>municipalities:</a:t>
            </a:r>
            <a:r>
              <a:rPr sz="800" b="1" spc="4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1C4586"/>
                </a:solidFill>
                <a:latin typeface="Arial"/>
                <a:cs typeface="Arial"/>
              </a:rPr>
              <a:t>Virginia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Beach,</a:t>
            </a:r>
            <a:r>
              <a:rPr sz="800" spc="6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Norfolk</a:t>
            </a:r>
            <a:r>
              <a:rPr sz="800" spc="4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and</a:t>
            </a:r>
            <a:r>
              <a:rPr sz="800" spc="9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Newport</a:t>
            </a:r>
            <a:r>
              <a:rPr sz="800" spc="4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-20" dirty="0">
                <a:solidFill>
                  <a:srgbClr val="1C4586"/>
                </a:solidFill>
                <a:latin typeface="Arial"/>
                <a:cs typeface="Arial"/>
              </a:rPr>
              <a:t>News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and</a:t>
            </a:r>
            <a:r>
              <a:rPr sz="800" spc="3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three</a:t>
            </a:r>
            <a:r>
              <a:rPr sz="800" spc="20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1C4586"/>
                </a:solidFill>
                <a:latin typeface="Arial"/>
                <a:cs typeface="Arial"/>
              </a:rPr>
              <a:t>sub</a:t>
            </a:r>
            <a:r>
              <a:rPr sz="800" spc="25" dirty="0">
                <a:solidFill>
                  <a:srgbClr val="1C4586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1C4586"/>
                </a:solidFill>
                <a:latin typeface="Arial"/>
                <a:cs typeface="Arial"/>
              </a:rPr>
              <a:t>agencies.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D3A18B43-3539-DFD6-DFF2-838F4B0DC77A}"/>
              </a:ext>
            </a:extLst>
          </p:cNvPr>
          <p:cNvSpPr txBox="1"/>
          <p:nvPr/>
        </p:nvSpPr>
        <p:spPr>
          <a:xfrm>
            <a:off x="6169278" y="1996516"/>
            <a:ext cx="1933575" cy="4832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1000" b="1" spc="-20" dirty="0">
                <a:solidFill>
                  <a:srgbClr val="0D0D0D"/>
                </a:solidFill>
                <a:latin typeface="Arial"/>
                <a:cs typeface="Arial"/>
              </a:rPr>
              <a:t>HR DoD</a:t>
            </a:r>
            <a:r>
              <a:rPr sz="1000" b="1" spc="-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Procurement</a:t>
            </a:r>
            <a:r>
              <a:rPr sz="1000" b="1" spc="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0D0D0D"/>
                </a:solidFill>
                <a:latin typeface="Arial"/>
                <a:cs typeface="Arial"/>
              </a:rPr>
              <a:t>Spending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by</a:t>
            </a:r>
            <a:r>
              <a:rPr sz="1000" b="1" spc="-3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Top</a:t>
            </a:r>
            <a:r>
              <a:rPr sz="1000" b="1" spc="-1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Municipalities</a:t>
            </a:r>
            <a:r>
              <a:rPr sz="1000" b="1" spc="-3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sz="1000" b="1" spc="-3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0D0D0D"/>
                </a:solidFill>
                <a:latin typeface="Arial"/>
                <a:cs typeface="Arial"/>
              </a:rPr>
              <a:t>sub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agencies</a:t>
            </a:r>
            <a:r>
              <a:rPr sz="1000" b="1" spc="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(</a:t>
            </a:r>
            <a:r>
              <a:rPr sz="1000" b="1" dirty="0">
                <a:solidFill>
                  <a:srgbClr val="00AFEF"/>
                </a:solidFill>
                <a:latin typeface="Arial"/>
                <a:cs typeface="Arial"/>
              </a:rPr>
              <a:t>4-Year</a:t>
            </a:r>
            <a:r>
              <a:rPr sz="1000" b="1" spc="2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00AFEF"/>
                </a:solidFill>
                <a:latin typeface="Arial"/>
                <a:cs typeface="Arial"/>
              </a:rPr>
              <a:t>Avg</a:t>
            </a:r>
            <a:r>
              <a:rPr sz="1000" b="1" spc="-20" dirty="0">
                <a:solidFill>
                  <a:srgbClr val="0D0D0D"/>
                </a:solidFill>
                <a:latin typeface="Arial"/>
                <a:cs typeface="Arial"/>
              </a:rPr>
              <a:t>,</a:t>
            </a:r>
            <a:r>
              <a:rPr sz="1000" b="1" spc="2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0D0D0D"/>
                </a:solidFill>
                <a:latin typeface="Arial"/>
                <a:cs typeface="Arial"/>
              </a:rPr>
              <a:t>$B)</a:t>
            </a:r>
            <a:endParaRPr sz="1000" dirty="0">
              <a:latin typeface="Arial"/>
              <a:cs typeface="Arial"/>
            </a:endParaRPr>
          </a:p>
        </p:txBody>
      </p:sp>
      <p:pic>
        <p:nvPicPr>
          <p:cNvPr id="16" name="object 16">
            <a:extLst>
              <a:ext uri="{FF2B5EF4-FFF2-40B4-BE49-F238E27FC236}">
                <a16:creationId xmlns:a16="http://schemas.microsoft.com/office/drawing/2014/main" id="{FC74D0AD-18CC-394B-527F-A004BA3FEB1F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6641" y="2673122"/>
            <a:ext cx="1908119" cy="1800247"/>
          </a:xfrm>
          <a:prstGeom prst="rect">
            <a:avLst/>
          </a:prstGeom>
        </p:spPr>
      </p:pic>
      <p:sp>
        <p:nvSpPr>
          <p:cNvPr id="17" name="object 17">
            <a:extLst>
              <a:ext uri="{FF2B5EF4-FFF2-40B4-BE49-F238E27FC236}">
                <a16:creationId xmlns:a16="http://schemas.microsoft.com/office/drawing/2014/main" id="{AE1A40C0-6E74-438F-5DD9-10994F6FB6D5}"/>
              </a:ext>
            </a:extLst>
          </p:cNvPr>
          <p:cNvSpPr txBox="1"/>
          <p:nvPr/>
        </p:nvSpPr>
        <p:spPr>
          <a:xfrm>
            <a:off x="8847835" y="4874767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solidFill>
                  <a:srgbClr val="083B92"/>
                </a:solidFill>
                <a:latin typeface="Arial"/>
                <a:cs typeface="Arial"/>
              </a:rPr>
              <a:t>10</a:t>
            </a:r>
            <a:endParaRPr sz="1000" dirty="0">
              <a:latin typeface="Arial"/>
              <a:cs typeface="Arial"/>
            </a:endParaRPr>
          </a:p>
        </p:txBody>
      </p:sp>
      <p:pic>
        <p:nvPicPr>
          <p:cNvPr id="18" name="object 18">
            <a:extLst>
              <a:ext uri="{FF2B5EF4-FFF2-40B4-BE49-F238E27FC236}">
                <a16:creationId xmlns:a16="http://schemas.microsoft.com/office/drawing/2014/main" id="{50BD4415-561C-5812-4C94-077C58AB44CF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35470" y="2645306"/>
            <a:ext cx="2472372" cy="1765947"/>
          </a:xfrm>
          <a:prstGeom prst="rect">
            <a:avLst/>
          </a:prstGeom>
        </p:spPr>
      </p:pic>
      <p:sp>
        <p:nvSpPr>
          <p:cNvPr id="19" name="object 19">
            <a:extLst>
              <a:ext uri="{FF2B5EF4-FFF2-40B4-BE49-F238E27FC236}">
                <a16:creationId xmlns:a16="http://schemas.microsoft.com/office/drawing/2014/main" id="{F6EAA05E-7B43-75C7-984E-2278664E7460}"/>
              </a:ext>
            </a:extLst>
          </p:cNvPr>
          <p:cNvSpPr/>
          <p:nvPr/>
        </p:nvSpPr>
        <p:spPr>
          <a:xfrm>
            <a:off x="6128384" y="2517025"/>
            <a:ext cx="2054860" cy="923925"/>
          </a:xfrm>
          <a:custGeom>
            <a:avLst/>
            <a:gdLst/>
            <a:ahLst/>
            <a:cxnLst/>
            <a:rect l="l" t="t" r="r" b="b"/>
            <a:pathLst>
              <a:path w="2054859" h="923925">
                <a:moveTo>
                  <a:pt x="0" y="923404"/>
                </a:moveTo>
                <a:lnTo>
                  <a:pt x="2054351" y="923404"/>
                </a:lnTo>
                <a:lnTo>
                  <a:pt x="2054351" y="0"/>
                </a:lnTo>
                <a:lnTo>
                  <a:pt x="0" y="0"/>
                </a:lnTo>
                <a:lnTo>
                  <a:pt x="0" y="923404"/>
                </a:lnTo>
                <a:close/>
              </a:path>
            </a:pathLst>
          </a:custGeom>
          <a:ln w="9525">
            <a:solidFill>
              <a:srgbClr val="0A5293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6E1F5979-45E7-DE9C-BC69-8D74F0ED6183}"/>
              </a:ext>
            </a:extLst>
          </p:cNvPr>
          <p:cNvSpPr txBox="1"/>
          <p:nvPr/>
        </p:nvSpPr>
        <p:spPr>
          <a:xfrm>
            <a:off x="6305550" y="2644267"/>
            <a:ext cx="171513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0C5ADB"/>
                </a:solidFill>
                <a:latin typeface="Arial"/>
                <a:cs typeface="Arial"/>
              </a:rPr>
              <a:t>→</a:t>
            </a:r>
            <a:r>
              <a:rPr sz="800" spc="430" dirty="0">
                <a:solidFill>
                  <a:srgbClr val="0C5ADB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Virginia</a:t>
            </a:r>
            <a:r>
              <a:rPr sz="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Beach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r>
              <a:rPr sz="800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55" dirty="0">
                <a:solidFill>
                  <a:srgbClr val="585858"/>
                </a:solidFill>
                <a:latin typeface="Arial"/>
                <a:cs typeface="Arial"/>
              </a:rPr>
              <a:t>$</a:t>
            </a:r>
            <a:r>
              <a:rPr sz="800" b="1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585858"/>
                </a:solidFill>
                <a:latin typeface="Arial"/>
                <a:cs typeface="Arial"/>
              </a:rPr>
              <a:t>4.2</a:t>
            </a:r>
            <a:r>
              <a:rPr sz="800" b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30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800" b="1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ADADAD"/>
                </a:solidFill>
                <a:latin typeface="Arial"/>
                <a:cs typeface="Arial"/>
              </a:rPr>
              <a:t>(31%)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0C5ADB"/>
                </a:solidFill>
                <a:latin typeface="Arial"/>
                <a:cs typeface="Arial"/>
              </a:rPr>
              <a:t>→</a:t>
            </a:r>
            <a:r>
              <a:rPr sz="800" spc="470" dirty="0">
                <a:solidFill>
                  <a:srgbClr val="0C5ADB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Newport</a:t>
            </a:r>
            <a:r>
              <a:rPr sz="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News:</a:t>
            </a:r>
            <a:r>
              <a:rPr sz="800" spc="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55" dirty="0">
                <a:solidFill>
                  <a:srgbClr val="585858"/>
                </a:solidFill>
                <a:latin typeface="Arial"/>
                <a:cs typeface="Arial"/>
              </a:rPr>
              <a:t>$</a:t>
            </a:r>
            <a:r>
              <a:rPr sz="800" b="1" spc="-1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585858"/>
                </a:solidFill>
                <a:latin typeface="Arial"/>
                <a:cs typeface="Arial"/>
              </a:rPr>
              <a:t>3.8</a:t>
            </a:r>
            <a:r>
              <a:rPr sz="800" b="1" spc="-2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800" b="1" spc="19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ADADAD"/>
                </a:solidFill>
                <a:latin typeface="Arial"/>
                <a:cs typeface="Arial"/>
              </a:rPr>
              <a:t>(28%)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0C5ADB"/>
                </a:solidFill>
                <a:latin typeface="Arial"/>
                <a:cs typeface="Arial"/>
              </a:rPr>
              <a:t>→</a:t>
            </a:r>
            <a:r>
              <a:rPr sz="800" spc="465" dirty="0">
                <a:solidFill>
                  <a:srgbClr val="0C5ADB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Norfolk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:</a:t>
            </a:r>
            <a:r>
              <a:rPr sz="800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55" dirty="0">
                <a:solidFill>
                  <a:srgbClr val="585858"/>
                </a:solidFill>
                <a:latin typeface="Arial"/>
                <a:cs typeface="Arial"/>
              </a:rPr>
              <a:t>$</a:t>
            </a:r>
            <a:r>
              <a:rPr sz="800" b="1" spc="20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585858"/>
                </a:solidFill>
                <a:latin typeface="Arial"/>
                <a:cs typeface="Arial"/>
              </a:rPr>
              <a:t>3.0</a:t>
            </a:r>
            <a:r>
              <a:rPr sz="800" b="1" spc="-30" dirty="0">
                <a:solidFill>
                  <a:srgbClr val="585858"/>
                </a:solidFill>
                <a:latin typeface="Arial"/>
                <a:cs typeface="Arial"/>
              </a:rPr>
              <a:t> B</a:t>
            </a:r>
            <a:r>
              <a:rPr sz="800" b="1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ADADAD"/>
                </a:solidFill>
                <a:latin typeface="Arial"/>
                <a:cs typeface="Arial"/>
              </a:rPr>
              <a:t>(22%)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C4E23512-7542-F265-A883-8E059AB97100}"/>
              </a:ext>
            </a:extLst>
          </p:cNvPr>
          <p:cNvSpPr txBox="1"/>
          <p:nvPr/>
        </p:nvSpPr>
        <p:spPr>
          <a:xfrm>
            <a:off x="6145529" y="3503498"/>
            <a:ext cx="2054860" cy="923925"/>
          </a:xfrm>
          <a:prstGeom prst="rect">
            <a:avLst/>
          </a:prstGeom>
          <a:ln w="9525">
            <a:solidFill>
              <a:srgbClr val="0A5293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85"/>
              </a:spcBef>
            </a:pPr>
            <a:endParaRPr sz="800" dirty="0">
              <a:latin typeface="Times New Roman"/>
              <a:cs typeface="Times New Roman"/>
            </a:endParaRPr>
          </a:p>
          <a:p>
            <a:pPr marL="189230">
              <a:lnSpc>
                <a:spcPct val="100000"/>
              </a:lnSpc>
            </a:pPr>
            <a:r>
              <a:rPr sz="800" dirty="0">
                <a:solidFill>
                  <a:srgbClr val="0C5ADB"/>
                </a:solidFill>
                <a:latin typeface="Arial"/>
                <a:cs typeface="Arial"/>
              </a:rPr>
              <a:t>→</a:t>
            </a:r>
            <a:r>
              <a:rPr sz="800" spc="365" dirty="0">
                <a:solidFill>
                  <a:srgbClr val="0C5ADB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"/>
                <a:cs typeface="Arial"/>
              </a:rPr>
              <a:t>NAVY:</a:t>
            </a:r>
            <a:r>
              <a:rPr sz="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585858"/>
                </a:solidFill>
                <a:latin typeface="Arial"/>
                <a:cs typeface="Arial"/>
              </a:rPr>
              <a:t>$7.9</a:t>
            </a:r>
            <a:r>
              <a:rPr sz="800" b="1" spc="-5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30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800" b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ADADAD"/>
                </a:solidFill>
                <a:latin typeface="Arial"/>
                <a:cs typeface="Arial"/>
              </a:rPr>
              <a:t>(53%)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00" dirty="0">
              <a:latin typeface="Arial"/>
              <a:cs typeface="Arial"/>
            </a:endParaRPr>
          </a:p>
          <a:p>
            <a:pPr marL="189230">
              <a:lnSpc>
                <a:spcPct val="100000"/>
              </a:lnSpc>
            </a:pPr>
            <a:r>
              <a:rPr sz="800" dirty="0">
                <a:solidFill>
                  <a:srgbClr val="0C5ADB"/>
                </a:solidFill>
                <a:latin typeface="Arial"/>
                <a:cs typeface="Arial"/>
              </a:rPr>
              <a:t>→</a:t>
            </a:r>
            <a:r>
              <a:rPr sz="800" spc="365" dirty="0">
                <a:solidFill>
                  <a:srgbClr val="0C5ADB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DLA</a:t>
            </a:r>
            <a:r>
              <a:rPr sz="800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55" dirty="0">
                <a:solidFill>
                  <a:srgbClr val="585858"/>
                </a:solidFill>
                <a:latin typeface="Arial"/>
                <a:cs typeface="Arial"/>
              </a:rPr>
              <a:t>$</a:t>
            </a:r>
            <a:r>
              <a:rPr sz="8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25" dirty="0">
                <a:solidFill>
                  <a:srgbClr val="585858"/>
                </a:solidFill>
                <a:latin typeface="Arial"/>
                <a:cs typeface="Arial"/>
              </a:rPr>
              <a:t>3.5</a:t>
            </a:r>
            <a:r>
              <a:rPr sz="800" b="1" spc="-4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585858"/>
                </a:solidFill>
                <a:latin typeface="Arial"/>
                <a:cs typeface="Arial"/>
              </a:rPr>
              <a:t>B</a:t>
            </a:r>
            <a:r>
              <a:rPr sz="800" b="1" spc="1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ADADAD"/>
                </a:solidFill>
                <a:latin typeface="Arial"/>
                <a:cs typeface="Arial"/>
              </a:rPr>
              <a:t>(24%)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00" dirty="0">
              <a:latin typeface="Arial"/>
              <a:cs typeface="Arial"/>
            </a:endParaRPr>
          </a:p>
          <a:p>
            <a:pPr marL="189230">
              <a:lnSpc>
                <a:spcPct val="100000"/>
              </a:lnSpc>
            </a:pPr>
            <a:r>
              <a:rPr sz="800" dirty="0">
                <a:solidFill>
                  <a:srgbClr val="0C5ADB"/>
                </a:solidFill>
                <a:latin typeface="Arial"/>
                <a:cs typeface="Arial"/>
              </a:rPr>
              <a:t>→</a:t>
            </a:r>
            <a:r>
              <a:rPr sz="800" spc="425" dirty="0">
                <a:solidFill>
                  <a:srgbClr val="0C5ADB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Air</a:t>
            </a:r>
            <a:r>
              <a:rPr sz="800" spc="-3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585858"/>
                </a:solidFill>
                <a:latin typeface="Arial"/>
                <a:cs typeface="Arial"/>
              </a:rPr>
              <a:t>Force:</a:t>
            </a:r>
            <a:r>
              <a:rPr sz="800" spc="-2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55" dirty="0">
                <a:solidFill>
                  <a:srgbClr val="585858"/>
                </a:solidFill>
                <a:latin typeface="Arial"/>
                <a:cs typeface="Arial"/>
              </a:rPr>
              <a:t>$</a:t>
            </a:r>
            <a:r>
              <a:rPr sz="800" b="1" spc="16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585858"/>
                </a:solidFill>
                <a:latin typeface="Arial"/>
                <a:cs typeface="Arial"/>
              </a:rPr>
              <a:t>889</a:t>
            </a:r>
            <a:r>
              <a:rPr sz="800" b="1" spc="-5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585858"/>
                </a:solidFill>
                <a:latin typeface="Arial"/>
                <a:cs typeface="Arial"/>
              </a:rPr>
              <a:t>M</a:t>
            </a:r>
            <a:r>
              <a:rPr sz="800" b="1" spc="-40" dirty="0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sz="800" b="1" spc="-20" dirty="0">
                <a:solidFill>
                  <a:srgbClr val="ADADAD"/>
                </a:solidFill>
                <a:latin typeface="Arial"/>
                <a:cs typeface="Arial"/>
              </a:rPr>
              <a:t>(6%)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2" name="object 22">
            <a:extLst>
              <a:ext uri="{FF2B5EF4-FFF2-40B4-BE49-F238E27FC236}">
                <a16:creationId xmlns:a16="http://schemas.microsoft.com/office/drawing/2014/main" id="{0A94E3F2-0C09-948A-9F53-6BFDC777ACA0}"/>
              </a:ext>
            </a:extLst>
          </p:cNvPr>
          <p:cNvSpPr/>
          <p:nvPr/>
        </p:nvSpPr>
        <p:spPr>
          <a:xfrm>
            <a:off x="6046723" y="2879725"/>
            <a:ext cx="120650" cy="215265"/>
          </a:xfrm>
          <a:custGeom>
            <a:avLst/>
            <a:gdLst/>
            <a:ahLst/>
            <a:cxnLst/>
            <a:rect l="l" t="t" r="r" b="b"/>
            <a:pathLst>
              <a:path w="120650" h="215264">
                <a:moveTo>
                  <a:pt x="120396" y="0"/>
                </a:moveTo>
                <a:lnTo>
                  <a:pt x="0" y="0"/>
                </a:lnTo>
                <a:lnTo>
                  <a:pt x="0" y="214883"/>
                </a:lnTo>
                <a:lnTo>
                  <a:pt x="120396" y="214883"/>
                </a:lnTo>
                <a:lnTo>
                  <a:pt x="1203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DFFB23DB-E970-79DB-30E0-EF6AF8C82551}"/>
              </a:ext>
            </a:extLst>
          </p:cNvPr>
          <p:cNvSpPr txBox="1"/>
          <p:nvPr/>
        </p:nvSpPr>
        <p:spPr>
          <a:xfrm>
            <a:off x="6034816" y="2648334"/>
            <a:ext cx="267335" cy="704215"/>
          </a:xfrm>
          <a:prstGeom prst="rect">
            <a:avLst/>
          </a:prstGeom>
        </p:spPr>
        <p:txBody>
          <a:bodyPr vert="vert270" wrap="square" lIns="0" tIns="6985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  <a:spcBef>
                <a:spcPts val="55"/>
              </a:spcBef>
            </a:pPr>
            <a:r>
              <a:rPr sz="800" b="1" spc="-25" dirty="0">
                <a:solidFill>
                  <a:srgbClr val="0A5293"/>
                </a:solidFill>
                <a:latin typeface="Arial"/>
                <a:cs typeface="Arial"/>
              </a:rPr>
              <a:t>Top</a:t>
            </a:r>
            <a:r>
              <a:rPr sz="800" b="1" spc="-10" dirty="0">
                <a:solidFill>
                  <a:srgbClr val="0A5293"/>
                </a:solidFill>
                <a:latin typeface="Arial"/>
                <a:cs typeface="Arial"/>
              </a:rPr>
              <a:t> Municipalities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91A9A152-0D80-EA21-7E4E-6222CEEF3D8E}"/>
              </a:ext>
            </a:extLst>
          </p:cNvPr>
          <p:cNvSpPr/>
          <p:nvPr/>
        </p:nvSpPr>
        <p:spPr>
          <a:xfrm>
            <a:off x="6046723" y="3537293"/>
            <a:ext cx="120650" cy="878205"/>
          </a:xfrm>
          <a:custGeom>
            <a:avLst/>
            <a:gdLst/>
            <a:ahLst/>
            <a:cxnLst/>
            <a:rect l="l" t="t" r="r" b="b"/>
            <a:pathLst>
              <a:path w="120650" h="878204">
                <a:moveTo>
                  <a:pt x="120396" y="0"/>
                </a:moveTo>
                <a:lnTo>
                  <a:pt x="0" y="0"/>
                </a:lnTo>
                <a:lnTo>
                  <a:pt x="0" y="877824"/>
                </a:lnTo>
                <a:lnTo>
                  <a:pt x="120396" y="877824"/>
                </a:lnTo>
                <a:lnTo>
                  <a:pt x="1203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189F088A-4802-B0C0-95FB-FD3950E31FB4}"/>
              </a:ext>
            </a:extLst>
          </p:cNvPr>
          <p:cNvSpPr txBox="1"/>
          <p:nvPr/>
        </p:nvSpPr>
        <p:spPr>
          <a:xfrm>
            <a:off x="6034816" y="3525826"/>
            <a:ext cx="145415" cy="903605"/>
          </a:xfrm>
          <a:prstGeom prst="rect">
            <a:avLst/>
          </a:prstGeom>
        </p:spPr>
        <p:txBody>
          <a:bodyPr vert="vert270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b="1" dirty="0">
                <a:solidFill>
                  <a:srgbClr val="073762"/>
                </a:solidFill>
                <a:latin typeface="Arial"/>
                <a:cs typeface="Arial"/>
              </a:rPr>
              <a:t>Top</a:t>
            </a:r>
            <a:r>
              <a:rPr sz="800" b="1" spc="-20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073762"/>
                </a:solidFill>
                <a:latin typeface="Arial"/>
                <a:cs typeface="Arial"/>
              </a:rPr>
              <a:t>Sub</a:t>
            </a:r>
            <a:r>
              <a:rPr sz="800" b="1" spc="-30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073762"/>
                </a:solidFill>
                <a:latin typeface="Arial"/>
                <a:cs typeface="Arial"/>
              </a:rPr>
              <a:t>Agencies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8B542DA4-F58F-1DC9-63B4-D6BBEDF0181C}"/>
              </a:ext>
            </a:extLst>
          </p:cNvPr>
          <p:cNvSpPr/>
          <p:nvPr/>
        </p:nvSpPr>
        <p:spPr>
          <a:xfrm>
            <a:off x="0" y="0"/>
            <a:ext cx="9128760" cy="735965"/>
          </a:xfrm>
          <a:custGeom>
            <a:avLst/>
            <a:gdLst/>
            <a:ahLst/>
            <a:cxnLst/>
            <a:rect l="l" t="t" r="r" b="b"/>
            <a:pathLst>
              <a:path w="9128760" h="735965">
                <a:moveTo>
                  <a:pt x="0" y="735964"/>
                </a:moveTo>
                <a:lnTo>
                  <a:pt x="9128225" y="735964"/>
                </a:lnTo>
                <a:lnTo>
                  <a:pt x="9128225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7" name="object 27">
            <a:extLst>
              <a:ext uri="{FF2B5EF4-FFF2-40B4-BE49-F238E27FC236}">
                <a16:creationId xmlns:a16="http://schemas.microsoft.com/office/drawing/2014/main" id="{D9F31E20-2DC3-060A-328D-7A2CCFB20C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203961"/>
            <a:ext cx="847664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1F5F"/>
                </a:solidFill>
              </a:rPr>
              <a:t>Federal</a:t>
            </a:r>
            <a:r>
              <a:rPr spc="15" dirty="0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Procurement</a:t>
            </a:r>
            <a:r>
              <a:rPr lang="en-US" spc="10" dirty="0">
                <a:solidFill>
                  <a:srgbClr val="001F5F"/>
                </a:solidFill>
              </a:rPr>
              <a:t> </a:t>
            </a:r>
            <a:r>
              <a:rPr lang="en-US" spc="150" dirty="0">
                <a:solidFill>
                  <a:srgbClr val="001F5F"/>
                </a:solidFill>
              </a:rPr>
              <a:t>|</a:t>
            </a:r>
            <a:r>
              <a:rPr spc="5" dirty="0">
                <a:solidFill>
                  <a:srgbClr val="001F5F"/>
                </a:solidFill>
              </a:rPr>
              <a:t> </a:t>
            </a:r>
            <a:r>
              <a:rPr spc="-100" dirty="0">
                <a:solidFill>
                  <a:srgbClr val="4285F4"/>
                </a:solidFill>
              </a:rPr>
              <a:t>A</a:t>
            </a:r>
            <a:r>
              <a:rPr spc="20" dirty="0">
                <a:solidFill>
                  <a:srgbClr val="4285F4"/>
                </a:solidFill>
              </a:rPr>
              <a:t> </a:t>
            </a:r>
            <a:r>
              <a:rPr dirty="0">
                <a:solidFill>
                  <a:srgbClr val="4285F4"/>
                </a:solidFill>
              </a:rPr>
              <a:t>Remarkably</a:t>
            </a:r>
            <a:r>
              <a:rPr spc="-10" dirty="0">
                <a:solidFill>
                  <a:srgbClr val="4285F4"/>
                </a:solidFill>
              </a:rPr>
              <a:t> </a:t>
            </a:r>
            <a:r>
              <a:rPr spc="-20" dirty="0">
                <a:solidFill>
                  <a:srgbClr val="4285F4"/>
                </a:solidFill>
              </a:rPr>
              <a:t>Robust</a:t>
            </a:r>
            <a:r>
              <a:rPr spc="-10" dirty="0">
                <a:solidFill>
                  <a:srgbClr val="4285F4"/>
                </a:solidFill>
              </a:rPr>
              <a:t> Economy</a:t>
            </a:r>
          </a:p>
        </p:txBody>
      </p:sp>
      <p:pic>
        <p:nvPicPr>
          <p:cNvPr id="28" name="object 28">
            <a:extLst>
              <a:ext uri="{FF2B5EF4-FFF2-40B4-BE49-F238E27FC236}">
                <a16:creationId xmlns:a16="http://schemas.microsoft.com/office/drawing/2014/main" id="{2D78760B-688B-DF05-BFEC-5CB0523995E5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35347" y="4861441"/>
            <a:ext cx="545147" cy="18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209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1276977c0d_7_10"/>
          <p:cNvSpPr/>
          <p:nvPr/>
        </p:nvSpPr>
        <p:spPr>
          <a:xfrm>
            <a:off x="595663" y="895350"/>
            <a:ext cx="4279275" cy="3749175"/>
          </a:xfrm>
          <a:prstGeom prst="rect">
            <a:avLst/>
          </a:prstGeom>
          <a:solidFill>
            <a:srgbClr val="9E9E9E">
              <a:alpha val="5060"/>
            </a:srgb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algn="ctr"/>
            <a:endParaRPr sz="1050"/>
          </a:p>
        </p:txBody>
      </p:sp>
      <p:sp>
        <p:nvSpPr>
          <p:cNvPr id="145" name="Google Shape;145;g31276977c0d_7_10"/>
          <p:cNvSpPr txBox="1"/>
          <p:nvPr/>
        </p:nvSpPr>
        <p:spPr>
          <a:xfrm>
            <a:off x="47676" y="4801687"/>
            <a:ext cx="7878588" cy="284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r>
              <a:rPr lang="en" sz="700" b="1" dirty="0">
                <a:solidFill>
                  <a:schemeClr val="dk1"/>
                </a:solidFill>
                <a:latin typeface="Arial" panose="020B0604020202020204" pitchFamily="34" charset="0"/>
                <a:ea typeface="Raleway"/>
                <a:cs typeface="Arial" panose="020B0604020202020204" pitchFamily="34" charset="0"/>
                <a:sym typeface="Raleway"/>
              </a:rPr>
              <a:t>Note: </a:t>
            </a:r>
            <a:r>
              <a:rPr lang="en-US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Aerospace spending covers NAICS codes for aircraft, missile, and engine manufacturing. Submarine spending includes shipbuilding, navigation systems, and boat manufacturing NAICS codes. </a:t>
            </a:r>
            <a:r>
              <a:rPr lang="en" sz="7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Raleway"/>
              </a:rPr>
              <a:t>Source</a:t>
            </a:r>
            <a:r>
              <a:rPr lang="en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Raleway"/>
              </a:rPr>
              <a:t>: Nowak Metro Finance Lab (2024) based on </a:t>
            </a:r>
            <a:r>
              <a:rPr lang="en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Raleway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USASpending</a:t>
            </a:r>
            <a:r>
              <a:rPr lang="en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Raleway"/>
              </a:rPr>
              <a:t>.</a:t>
            </a:r>
            <a:endParaRPr sz="7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Raleway"/>
            </a:endParaRPr>
          </a:p>
        </p:txBody>
      </p:sp>
      <p:sp>
        <p:nvSpPr>
          <p:cNvPr id="146" name="Google Shape;146;g31276977c0d_7_10"/>
          <p:cNvSpPr/>
          <p:nvPr/>
        </p:nvSpPr>
        <p:spPr>
          <a:xfrm>
            <a:off x="12829950" y="857069"/>
            <a:ext cx="510995" cy="510957"/>
          </a:xfrm>
          <a:custGeom>
            <a:avLst/>
            <a:gdLst/>
            <a:ahLst/>
            <a:cxnLst/>
            <a:rect l="l" t="t" r="r" b="b"/>
            <a:pathLst>
              <a:path w="13360" h="13359" extrusionOk="0">
                <a:moveTo>
                  <a:pt x="6680" y="0"/>
                </a:moveTo>
                <a:cubicBezTo>
                  <a:pt x="4909" y="0"/>
                  <a:pt x="3210" y="703"/>
                  <a:pt x="1957" y="1957"/>
                </a:cubicBezTo>
                <a:cubicBezTo>
                  <a:pt x="705" y="3209"/>
                  <a:pt x="1" y="4907"/>
                  <a:pt x="1" y="6680"/>
                </a:cubicBezTo>
                <a:cubicBezTo>
                  <a:pt x="1" y="8451"/>
                  <a:pt x="705" y="10150"/>
                  <a:pt x="1957" y="11403"/>
                </a:cubicBezTo>
                <a:cubicBezTo>
                  <a:pt x="3210" y="12655"/>
                  <a:pt x="4909" y="13359"/>
                  <a:pt x="6680" y="13359"/>
                </a:cubicBezTo>
                <a:cubicBezTo>
                  <a:pt x="8452" y="13359"/>
                  <a:pt x="10151" y="12655"/>
                  <a:pt x="11403" y="11403"/>
                </a:cubicBezTo>
                <a:cubicBezTo>
                  <a:pt x="12656" y="10150"/>
                  <a:pt x="13359" y="8451"/>
                  <a:pt x="13359" y="6680"/>
                </a:cubicBezTo>
                <a:cubicBezTo>
                  <a:pt x="13359" y="4907"/>
                  <a:pt x="12656" y="3209"/>
                  <a:pt x="11403" y="1957"/>
                </a:cubicBezTo>
                <a:cubicBezTo>
                  <a:pt x="10151" y="703"/>
                  <a:pt x="8452" y="0"/>
                  <a:pt x="668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63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SzPts val="2400"/>
            </a:pPr>
            <a:endParaRPr sz="18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2" name="Google Shape;152;g31276977c0d_7_10"/>
          <p:cNvSpPr txBox="1"/>
          <p:nvPr/>
        </p:nvSpPr>
        <p:spPr>
          <a:xfrm>
            <a:off x="7010400" y="4855074"/>
            <a:ext cx="2057400" cy="207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spAutoFit/>
          </a:bodyPr>
          <a:lstStyle/>
          <a:p>
            <a:pPr algn="r"/>
            <a:fld id="{00000000-1234-1234-1234-123412341234}" type="slidenum">
              <a:rPr lang="en" sz="900" b="1">
                <a:solidFill>
                  <a:srgbClr val="083C92"/>
                </a:solidFill>
                <a:latin typeface="Raleway"/>
                <a:ea typeface="Raleway"/>
                <a:cs typeface="Raleway"/>
                <a:sym typeface="Raleway"/>
              </a:rPr>
              <a:pPr algn="r"/>
              <a:t>6</a:t>
            </a:fld>
            <a:endParaRPr sz="900" b="1">
              <a:solidFill>
                <a:srgbClr val="083C9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graphicFrame>
        <p:nvGraphicFramePr>
          <p:cNvPr id="171" name="Google Shape;171;g31276977c0d_7_10"/>
          <p:cNvGraphicFramePr/>
          <p:nvPr>
            <p:extLst>
              <p:ext uri="{D42A27DB-BD31-4B8C-83A1-F6EECF244321}">
                <p14:modId xmlns:p14="http://schemas.microsoft.com/office/powerpoint/2010/main" val="240264539"/>
              </p:ext>
            </p:extLst>
          </p:nvPr>
        </p:nvGraphicFramePr>
        <p:xfrm>
          <a:off x="755984" y="3646692"/>
          <a:ext cx="3968416" cy="96007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968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9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3 Metros</a:t>
                      </a: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Norwich-New London ($19.5 billion); </a:t>
                      </a:r>
                      <a:r>
                        <a:rPr lang="en-US" sz="9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Virginia Beach-Norfolk-Newport News ($12.3 billion</a:t>
                      </a: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); Gulfport-Biloxi-Pascagoula ($11.96 billion).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69" marR="68569" marT="68569" marB="68569">
                    <a:lnL w="9525" cap="flat" cmpd="sng">
                      <a:solidFill>
                        <a:srgbClr val="E5E8EB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5E8EB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5E8EB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E5E8EB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3 vendors</a:t>
                      </a:r>
                      <a:r>
                        <a:rPr lang="en-US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Huntington Ingalls, Electric Boat, and Raytheon (concentrate 62% of spending).</a:t>
                      </a:r>
                      <a:endParaRPr lang="en-US" sz="900" b="1" i="0" u="none" strike="noStrike" dirty="0">
                        <a:solidFill>
                          <a:srgbClr val="37415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69" marR="68569" marT="68569" marB="68569">
                    <a:lnL w="9525" cap="flat" cmpd="sng">
                      <a:solidFill>
                        <a:srgbClr val="E5E8EB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5E8EB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E5E8EB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5E8EB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Picture 2" descr="A map of the united states&#10;&#10;Description automatically generated">
            <a:extLst>
              <a:ext uri="{FF2B5EF4-FFF2-40B4-BE49-F238E27FC236}">
                <a16:creationId xmlns:a16="http://schemas.microsoft.com/office/drawing/2014/main" id="{102BD8FE-7D91-E9DB-0EE9-34C5D9A120F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110" t="16086" b="15067"/>
          <a:stretch/>
        </p:blipFill>
        <p:spPr>
          <a:xfrm>
            <a:off x="1027072" y="1464246"/>
            <a:ext cx="3773528" cy="2221045"/>
          </a:xfrm>
          <a:prstGeom prst="rect">
            <a:avLst/>
          </a:prstGeom>
        </p:spPr>
      </p:pic>
      <p:sp>
        <p:nvSpPr>
          <p:cNvPr id="6" name="Google Shape;363;p12">
            <a:extLst>
              <a:ext uri="{FF2B5EF4-FFF2-40B4-BE49-F238E27FC236}">
                <a16:creationId xmlns:a16="http://schemas.microsoft.com/office/drawing/2014/main" id="{D0B442F1-F7D3-F78F-207B-13B068A9C400}"/>
              </a:ext>
            </a:extLst>
          </p:cNvPr>
          <p:cNvSpPr txBox="1"/>
          <p:nvPr/>
        </p:nvSpPr>
        <p:spPr>
          <a:xfrm>
            <a:off x="189625" y="-16057"/>
            <a:ext cx="8754300" cy="565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685800">
              <a:buSzPts val="2520"/>
            </a:pPr>
            <a:r>
              <a:rPr lang="en-US" sz="1800" b="1" dirty="0">
                <a:solidFill>
                  <a:srgbClr val="5982CB"/>
                </a:solidFill>
                <a:latin typeface="Raleway"/>
                <a:ea typeface="Raleway"/>
                <a:cs typeface="Raleway"/>
                <a:sym typeface="Raleway"/>
              </a:rPr>
              <a:t>Inter Metro: </a:t>
            </a:r>
            <a:r>
              <a:rPr lang="en-US" sz="1800" b="1" dirty="0">
                <a:solidFill>
                  <a:srgbClr val="1C4587"/>
                </a:solidFill>
                <a:latin typeface="Raleway"/>
                <a:ea typeface="Raleway"/>
                <a:cs typeface="Raleway"/>
                <a:sym typeface="Raleway"/>
              </a:rPr>
              <a:t>The industrial bases for aerospace manufacturing and submarine production are highly concentrated</a:t>
            </a:r>
            <a:endParaRPr sz="105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27B93B-7ED6-732C-9693-43C2C00E18BA}"/>
              </a:ext>
            </a:extLst>
          </p:cNvPr>
          <p:cNvSpPr txBox="1"/>
          <p:nvPr/>
        </p:nvSpPr>
        <p:spPr>
          <a:xfrm>
            <a:off x="598146" y="1112982"/>
            <a:ext cx="427865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Spending of DoD Manufacturing Contracts Over $250M in Submarines and Naval Boat Building by Metro Area (2021–2024)</a:t>
            </a:r>
          </a:p>
        </p:txBody>
      </p:sp>
      <p:sp>
        <p:nvSpPr>
          <p:cNvPr id="9" name="object 26">
            <a:extLst>
              <a:ext uri="{FF2B5EF4-FFF2-40B4-BE49-F238E27FC236}">
                <a16:creationId xmlns:a16="http://schemas.microsoft.com/office/drawing/2014/main" id="{0312995F-AD43-E9B9-9AC9-21C9AE221648}"/>
              </a:ext>
            </a:extLst>
          </p:cNvPr>
          <p:cNvSpPr/>
          <p:nvPr/>
        </p:nvSpPr>
        <p:spPr>
          <a:xfrm>
            <a:off x="0" y="0"/>
            <a:ext cx="9128760" cy="735965"/>
          </a:xfrm>
          <a:custGeom>
            <a:avLst/>
            <a:gdLst/>
            <a:ahLst/>
            <a:cxnLst/>
            <a:rect l="l" t="t" r="r" b="b"/>
            <a:pathLst>
              <a:path w="9128760" h="735965">
                <a:moveTo>
                  <a:pt x="0" y="735964"/>
                </a:moveTo>
                <a:lnTo>
                  <a:pt x="9128225" y="735964"/>
                </a:lnTo>
                <a:lnTo>
                  <a:pt x="9128225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27">
            <a:extLst>
              <a:ext uri="{FF2B5EF4-FFF2-40B4-BE49-F238E27FC236}">
                <a16:creationId xmlns:a16="http://schemas.microsoft.com/office/drawing/2014/main" id="{106349D8-0CE9-D67A-DBEC-A172E5CE73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9624" y="203961"/>
            <a:ext cx="8515615" cy="3026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1F5F"/>
                </a:solidFill>
              </a:rPr>
              <a:t>Federal Procurement </a:t>
            </a:r>
            <a:r>
              <a:rPr lang="en-US" spc="150" dirty="0">
                <a:solidFill>
                  <a:srgbClr val="001F5F"/>
                </a:solidFill>
              </a:rPr>
              <a:t>|</a:t>
            </a:r>
            <a:r>
              <a:rPr spc="5" dirty="0">
                <a:solidFill>
                  <a:srgbClr val="001F5F"/>
                </a:solidFill>
              </a:rPr>
              <a:t> </a:t>
            </a:r>
            <a:r>
              <a:rPr lang="en-US" dirty="0">
                <a:solidFill>
                  <a:srgbClr val="4285F4"/>
                </a:solidFill>
              </a:rPr>
              <a:t>Cornerstone of the Submarine Industrial Base</a:t>
            </a:r>
            <a:endParaRPr dirty="0">
              <a:solidFill>
                <a:srgbClr val="4285F4"/>
              </a:solidFill>
            </a:endParaRP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45375CB2-F575-C32D-E3D5-232E3B434E6E}"/>
              </a:ext>
            </a:extLst>
          </p:cNvPr>
          <p:cNvSpPr txBox="1"/>
          <p:nvPr/>
        </p:nvSpPr>
        <p:spPr>
          <a:xfrm>
            <a:off x="5131770" y="1047750"/>
            <a:ext cx="3341000" cy="3462679"/>
          </a:xfrm>
          <a:prstGeom prst="rect">
            <a:avLst/>
          </a:prstGeom>
          <a:ln w="9525">
            <a:noFill/>
          </a:ln>
        </p:spPr>
        <p:txBody>
          <a:bodyPr vert="horz" wrap="square" lIns="0" tIns="105410" rIns="0" bIns="0" rtlCol="0">
            <a:spAutoFit/>
          </a:bodyPr>
          <a:lstStyle/>
          <a:p>
            <a:pPr marL="172085" marR="72390" algn="l">
              <a:lnSpc>
                <a:spcPct val="110000"/>
              </a:lnSpc>
              <a:spcBef>
                <a:spcPts val="830"/>
              </a:spcBef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Analysis of USA Spending data on high-value defense contracts (over $250 million) highlights Hampton Roads as the second-largest metro for submarine and naval manufacturing spending ($12.3 billion).</a:t>
            </a:r>
          </a:p>
          <a:p>
            <a:pPr marL="172085" marR="72390" algn="l">
              <a:lnSpc>
                <a:spcPct val="110000"/>
              </a:lnSpc>
              <a:spcBef>
                <a:spcPts val="830"/>
              </a:spcBef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These contracts represent some of the largest investments by the DoD, signaling projects of national significance involving key defense manufacturers and critical infrastructure, solidifying the region's role as a cornerstone of the Submarine Industrial Base (SIB).</a:t>
            </a:r>
          </a:p>
          <a:p>
            <a:pPr marL="172085" marR="72390" algn="l">
              <a:lnSpc>
                <a:spcPct val="11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NOTE: In overall Navy manufacturing, Hampton Roads ranks 4th nationally ($12 billion), following Dallas ($53 billion), Norwich ($18 billion), and Hartford ($14 billion), further reinforcing its critical contribution to defense manufacturing and national security priorities.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ject 28">
            <a:extLst>
              <a:ext uri="{FF2B5EF4-FFF2-40B4-BE49-F238E27FC236}">
                <a16:creationId xmlns:a16="http://schemas.microsoft.com/office/drawing/2014/main" id="{5BBABAF7-5930-9A7F-C0ED-7C2B606EC17F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35347" y="4861441"/>
            <a:ext cx="545147" cy="1817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880" y="4995773"/>
            <a:ext cx="481457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b="1" spc="-10" dirty="0">
                <a:latin typeface="Arial"/>
                <a:cs typeface="Arial"/>
              </a:rPr>
              <a:t>Source:</a:t>
            </a:r>
            <a:r>
              <a:rPr sz="700" b="1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New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Localism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spc="-25" dirty="0">
                <a:latin typeface="Arial"/>
                <a:cs typeface="Arial"/>
              </a:rPr>
              <a:t>(2024)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based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on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USASpending</a:t>
            </a:r>
            <a:r>
              <a:rPr sz="700" dirty="0">
                <a:latin typeface="Arial"/>
                <a:cs typeface="Arial"/>
              </a:rPr>
              <a:t>,</a:t>
            </a:r>
            <a:r>
              <a:rPr sz="700" spc="100" dirty="0">
                <a:latin typeface="Arial"/>
                <a:cs typeface="Arial"/>
              </a:rPr>
              <a:t> </a:t>
            </a:r>
            <a:r>
              <a:rPr sz="7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Defense</a:t>
            </a:r>
            <a:r>
              <a:rPr sz="700" u="sng" spc="5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7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Budget</a:t>
            </a:r>
            <a:r>
              <a:rPr sz="700" u="sng" spc="6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7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Overview,</a:t>
            </a:r>
            <a:r>
              <a:rPr sz="700" u="sng" spc="6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7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DoD</a:t>
            </a:r>
            <a:r>
              <a:rPr sz="700" u="sng" spc="5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7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FY</a:t>
            </a:r>
            <a:r>
              <a:rPr sz="700" u="sng" spc="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7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2025</a:t>
            </a:r>
            <a:r>
              <a:rPr sz="700" u="sng" spc="6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7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Budget</a:t>
            </a:r>
            <a:r>
              <a:rPr sz="700" u="sng" spc="5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7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Request</a:t>
            </a:r>
            <a:r>
              <a:rPr sz="700" spc="-10" dirty="0">
                <a:latin typeface="Arial"/>
                <a:cs typeface="Arial"/>
              </a:rPr>
              <a:t>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23127" y="1203553"/>
            <a:ext cx="2558415" cy="3086100"/>
          </a:xfrm>
          <a:prstGeom prst="rect">
            <a:avLst/>
          </a:prstGeom>
          <a:ln w="9525">
            <a:solidFill>
              <a:srgbClr val="CCCCCC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172085" marR="72390">
              <a:spcBef>
                <a:spcPts val="830"/>
              </a:spcBef>
            </a:pPr>
            <a:r>
              <a:rPr sz="1000" b="1" dirty="0">
                <a:latin typeface="Arial"/>
                <a:cs typeface="Arial"/>
              </a:rPr>
              <a:t>Steady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Production</a:t>
            </a:r>
            <a:r>
              <a:rPr sz="1000" spc="-10" dirty="0">
                <a:latin typeface="Arial"/>
                <a:cs typeface="Arial"/>
              </a:rPr>
              <a:t>:</a:t>
            </a:r>
            <a:r>
              <a:rPr sz="1000" spc="10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Newport</a:t>
            </a:r>
            <a:r>
              <a:rPr sz="1000" spc="1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News</a:t>
            </a:r>
            <a:r>
              <a:rPr sz="1000" spc="11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has </a:t>
            </a:r>
            <a:r>
              <a:rPr sz="1000" dirty="0">
                <a:latin typeface="Arial"/>
                <a:cs typeface="Arial"/>
              </a:rPr>
              <a:t>maintained</a:t>
            </a:r>
            <a:r>
              <a:rPr sz="1000" spc="18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consistent</a:t>
            </a:r>
            <a:r>
              <a:rPr sz="1000" spc="17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DoD</a:t>
            </a:r>
            <a:r>
              <a:rPr sz="1000" spc="114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spending, </a:t>
            </a:r>
            <a:r>
              <a:rPr sz="1000" dirty="0">
                <a:latin typeface="Arial"/>
                <a:cs typeface="Arial"/>
              </a:rPr>
              <a:t>averaging</a:t>
            </a:r>
            <a:r>
              <a:rPr sz="1000" spc="11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$3.3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billion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annually,</a:t>
            </a:r>
            <a:r>
              <a:rPr sz="1000" spc="50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indicating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</a:t>
            </a:r>
            <a:r>
              <a:rPr sz="1000" spc="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stable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base</a:t>
            </a:r>
            <a:r>
              <a:rPr sz="1000" spc="9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for</a:t>
            </a:r>
            <a:r>
              <a:rPr sz="1000" spc="8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future growth.</a:t>
            </a:r>
            <a:endParaRPr sz="1000" dirty="0">
              <a:latin typeface="Arial"/>
              <a:cs typeface="Arial"/>
            </a:endParaRPr>
          </a:p>
          <a:p>
            <a:pPr marL="172085" marR="123825">
              <a:spcBef>
                <a:spcPts val="605"/>
              </a:spcBef>
            </a:pPr>
            <a:r>
              <a:rPr sz="1000" b="1" spc="-20" dirty="0">
                <a:latin typeface="Arial"/>
                <a:cs typeface="Arial"/>
              </a:rPr>
              <a:t>Jackson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Surge</a:t>
            </a:r>
            <a:r>
              <a:rPr sz="1000" spc="-10" dirty="0">
                <a:latin typeface="Arial"/>
                <a:cs typeface="Arial"/>
              </a:rPr>
              <a:t>: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HII </a:t>
            </a:r>
            <a:r>
              <a:rPr sz="1000" dirty="0">
                <a:latin typeface="Arial"/>
                <a:cs typeface="Arial"/>
              </a:rPr>
              <a:t>Jackson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location's </a:t>
            </a:r>
            <a:r>
              <a:rPr sz="1000" dirty="0">
                <a:latin typeface="Arial"/>
                <a:cs typeface="Arial"/>
              </a:rPr>
              <a:t>contract</a:t>
            </a:r>
            <a:r>
              <a:rPr sz="1000" spc="1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funding</a:t>
            </a:r>
            <a:r>
              <a:rPr sz="1000" spc="1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surged</a:t>
            </a:r>
            <a:r>
              <a:rPr sz="1000" spc="16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to</a:t>
            </a:r>
            <a:r>
              <a:rPr sz="1000" spc="12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$5.9</a:t>
            </a:r>
            <a:r>
              <a:rPr sz="1000" spc="13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billion </a:t>
            </a:r>
            <a:r>
              <a:rPr sz="1000" dirty="0">
                <a:latin typeface="Arial"/>
                <a:cs typeface="Arial"/>
              </a:rPr>
              <a:t>in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2023,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driven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by</a:t>
            </a:r>
            <a:r>
              <a:rPr sz="1000" spc="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major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DoD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contracts </a:t>
            </a:r>
            <a:r>
              <a:rPr sz="1000" dirty="0">
                <a:latin typeface="Arial"/>
                <a:cs typeface="Arial"/>
              </a:rPr>
              <a:t>for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DDG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spc="-70" dirty="0">
                <a:latin typeface="Arial"/>
                <a:cs typeface="Arial"/>
              </a:rPr>
              <a:t>51</a:t>
            </a:r>
            <a:r>
              <a:rPr sz="1000" spc="3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destroyers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and</a:t>
            </a:r>
            <a:r>
              <a:rPr sz="1000" spc="7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LPD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30 </a:t>
            </a:r>
            <a:r>
              <a:rPr sz="1000" dirty="0">
                <a:latin typeface="Arial"/>
                <a:cs typeface="Arial"/>
              </a:rPr>
              <a:t>amphibious</a:t>
            </a:r>
            <a:r>
              <a:rPr sz="1000" spc="2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transport</a:t>
            </a:r>
            <a:r>
              <a:rPr sz="1000" spc="20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docks,</a:t>
            </a:r>
            <a:r>
              <a:rPr sz="1000" spc="14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signaling </a:t>
            </a:r>
            <a:r>
              <a:rPr sz="1000" spc="10" dirty="0">
                <a:latin typeface="Arial"/>
                <a:cs typeface="Arial"/>
              </a:rPr>
              <a:t>potential</a:t>
            </a:r>
            <a:r>
              <a:rPr sz="1000" spc="19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growth</a:t>
            </a:r>
            <a:r>
              <a:rPr sz="1000" spc="21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opportunities</a:t>
            </a:r>
            <a:r>
              <a:rPr sz="1000" spc="254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for </a:t>
            </a:r>
            <a:r>
              <a:rPr sz="1000" spc="10" dirty="0">
                <a:latin typeface="Arial"/>
                <a:cs typeface="Arial"/>
              </a:rPr>
              <a:t>Newport</a:t>
            </a:r>
            <a:r>
              <a:rPr sz="1000" spc="23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News.</a:t>
            </a:r>
            <a:endParaRPr sz="1000" dirty="0">
              <a:latin typeface="Arial"/>
              <a:cs typeface="Arial"/>
            </a:endParaRPr>
          </a:p>
          <a:p>
            <a:pPr>
              <a:spcBef>
                <a:spcPts val="409"/>
              </a:spcBef>
            </a:pPr>
            <a:endParaRPr sz="1000" dirty="0">
              <a:latin typeface="Arial"/>
              <a:cs typeface="Arial"/>
            </a:endParaRPr>
          </a:p>
          <a:p>
            <a:pPr marL="172085" marR="143510"/>
            <a:r>
              <a:rPr sz="1000" spc="10" dirty="0">
                <a:solidFill>
                  <a:srgbClr val="FF0000"/>
                </a:solidFill>
                <a:latin typeface="Arial"/>
                <a:cs typeface="Arial"/>
              </a:rPr>
              <a:t>Huntington</a:t>
            </a:r>
            <a:r>
              <a:rPr sz="1000" spc="18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FF0000"/>
                </a:solidFill>
                <a:latin typeface="Arial"/>
                <a:cs typeface="Arial"/>
              </a:rPr>
              <a:t>Ingalls’</a:t>
            </a:r>
            <a:r>
              <a:rPr sz="1000" spc="1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FF0000"/>
                </a:solidFill>
                <a:latin typeface="Arial"/>
                <a:cs typeface="Arial"/>
              </a:rPr>
              <a:t>Newport</a:t>
            </a:r>
            <a:r>
              <a:rPr sz="1000" spc="1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spc="-20" dirty="0">
                <a:solidFill>
                  <a:srgbClr val="FF0000"/>
                </a:solidFill>
                <a:latin typeface="Arial"/>
                <a:cs typeface="Arial"/>
              </a:rPr>
              <a:t>News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location</a:t>
            </a:r>
            <a:r>
              <a:rPr sz="1000" spc="1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faces</a:t>
            </a:r>
            <a:r>
              <a:rPr sz="1000" spc="1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significant</a:t>
            </a:r>
            <a:r>
              <a:rPr sz="1000" spc="1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delays</a:t>
            </a:r>
            <a:r>
              <a:rPr sz="1000" spc="1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spc="-25" dirty="0">
                <a:solidFill>
                  <a:srgbClr val="FF0000"/>
                </a:solidFill>
                <a:latin typeface="Arial"/>
                <a:cs typeface="Arial"/>
              </a:rPr>
              <a:t>in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expanding</a:t>
            </a:r>
            <a:r>
              <a:rPr sz="1000" spc="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its</a:t>
            </a:r>
            <a:r>
              <a:rPr sz="1000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supplier</a:t>
            </a:r>
            <a:r>
              <a:rPr sz="1000" spc="1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base,</a:t>
            </a:r>
            <a:r>
              <a:rPr sz="1000" spc="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which</a:t>
            </a:r>
            <a:r>
              <a:rPr sz="1000" spc="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is</a:t>
            </a:r>
            <a:r>
              <a:rPr sz="1000" spc="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spc="-50" dirty="0">
                <a:solidFill>
                  <a:srgbClr val="FF0000"/>
                </a:solidFill>
                <a:latin typeface="Arial"/>
                <a:cs typeface="Arial"/>
              </a:rPr>
              <a:t>a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major</a:t>
            </a:r>
            <a:r>
              <a:rPr sz="1000" spc="1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obstacle</a:t>
            </a:r>
            <a:r>
              <a:rPr sz="1000" spc="1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to</a:t>
            </a:r>
            <a:r>
              <a:rPr sz="1000" spc="1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fully</a:t>
            </a:r>
            <a:r>
              <a:rPr sz="1000" spc="1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meeting</a:t>
            </a:r>
            <a:r>
              <a:rPr sz="1000" spc="1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spc="-25" dirty="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rising</a:t>
            </a:r>
            <a:r>
              <a:rPr sz="1000" spc="1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demand</a:t>
            </a:r>
            <a:r>
              <a:rPr sz="1000" spc="1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0000"/>
                </a:solidFill>
                <a:latin typeface="Arial"/>
                <a:cs typeface="Arial"/>
              </a:rPr>
              <a:t>for</a:t>
            </a:r>
            <a:r>
              <a:rPr sz="1000" spc="1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FF0000"/>
                </a:solidFill>
                <a:latin typeface="Arial"/>
                <a:cs typeface="Arial"/>
              </a:rPr>
              <a:t>submarines.</a:t>
            </a:r>
            <a:endParaRPr sz="10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00450" y="981583"/>
            <a:ext cx="2131060" cy="1296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0D0D0D"/>
                </a:solidFill>
                <a:latin typeface="Arial"/>
                <a:cs typeface="Arial"/>
              </a:rPr>
              <a:t>DoD</a:t>
            </a:r>
            <a:r>
              <a:rPr sz="1000" b="1" spc="-1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0D0D0D"/>
                </a:solidFill>
                <a:latin typeface="Arial"/>
                <a:cs typeface="Arial"/>
              </a:rPr>
              <a:t>FY</a:t>
            </a:r>
            <a:r>
              <a:rPr sz="1000" b="1" spc="-3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2025</a:t>
            </a:r>
            <a:r>
              <a:rPr sz="1000" b="1" spc="-2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Budget Highlights </a:t>
            </a:r>
            <a:r>
              <a:rPr sz="1000" b="1" spc="-25" dirty="0">
                <a:solidFill>
                  <a:srgbClr val="0D0D0D"/>
                </a:solidFill>
                <a:latin typeface="Arial"/>
                <a:cs typeface="Arial"/>
              </a:rPr>
              <a:t>for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Submarine</a:t>
            </a:r>
            <a:r>
              <a:rPr sz="1000" b="1" spc="-4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0D0D0D"/>
                </a:solidFill>
                <a:latin typeface="Arial"/>
                <a:cs typeface="Arial"/>
              </a:rPr>
              <a:t>Production</a:t>
            </a:r>
            <a:endParaRPr sz="1000" dirty="0">
              <a:latin typeface="Arial"/>
              <a:cs typeface="Arial"/>
            </a:endParaRPr>
          </a:p>
          <a:p>
            <a:pPr marL="10795" algn="ctr">
              <a:lnSpc>
                <a:spcPct val="100000"/>
              </a:lnSpc>
              <a:spcBef>
                <a:spcPts val="240"/>
              </a:spcBef>
            </a:pPr>
            <a:r>
              <a:rPr sz="2100" b="1" spc="-10" dirty="0">
                <a:solidFill>
                  <a:srgbClr val="335D95"/>
                </a:solidFill>
                <a:latin typeface="Arial"/>
                <a:cs typeface="Arial"/>
              </a:rPr>
              <a:t>$48.1B</a:t>
            </a:r>
            <a:endParaRPr sz="2100" dirty="0">
              <a:latin typeface="Arial"/>
              <a:cs typeface="Arial"/>
            </a:endParaRPr>
          </a:p>
          <a:p>
            <a:pPr marL="10160" algn="ctr">
              <a:lnSpc>
                <a:spcPct val="100000"/>
              </a:lnSpc>
              <a:spcBef>
                <a:spcPts val="40"/>
              </a:spcBef>
            </a:pPr>
            <a:r>
              <a:rPr sz="1100" b="1" spc="-80" dirty="0">
                <a:solidFill>
                  <a:srgbClr val="798EAB"/>
                </a:solidFill>
                <a:latin typeface="Arial"/>
                <a:cs typeface="Arial"/>
              </a:rPr>
              <a:t>SEA</a:t>
            </a:r>
            <a:r>
              <a:rPr sz="1100" b="1" spc="-25" dirty="0">
                <a:solidFill>
                  <a:srgbClr val="798EAB"/>
                </a:solidFill>
                <a:latin typeface="Arial"/>
                <a:cs typeface="Arial"/>
              </a:rPr>
              <a:t> </a:t>
            </a:r>
            <a:r>
              <a:rPr sz="1100" b="1" spc="-20" dirty="0">
                <a:solidFill>
                  <a:srgbClr val="798EAB"/>
                </a:solidFill>
                <a:latin typeface="Arial"/>
                <a:cs typeface="Arial"/>
              </a:rPr>
              <a:t>POWER</a:t>
            </a:r>
            <a:endParaRPr sz="1100" dirty="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</a:pPr>
            <a:r>
              <a:rPr sz="1100" b="1" spc="-10" dirty="0">
                <a:solidFill>
                  <a:srgbClr val="798EAB"/>
                </a:solidFill>
                <a:latin typeface="Arial"/>
                <a:cs typeface="Arial"/>
              </a:rPr>
              <a:t>INVESTMENTS</a:t>
            </a:r>
            <a:endParaRPr sz="1100" dirty="0">
              <a:latin typeface="Arial"/>
              <a:cs typeface="Arial"/>
            </a:endParaRPr>
          </a:p>
          <a:p>
            <a:pPr marL="266065" marR="248285" algn="ctr">
              <a:lnSpc>
                <a:spcPct val="100000"/>
              </a:lnSpc>
              <a:spcBef>
                <a:spcPts val="10"/>
              </a:spcBef>
            </a:pPr>
            <a:r>
              <a:rPr sz="900" spc="10" dirty="0">
                <a:latin typeface="Arial"/>
                <a:cs typeface="Arial"/>
              </a:rPr>
              <a:t>Including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the</a:t>
            </a:r>
            <a:r>
              <a:rPr sz="900" spc="70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construction</a:t>
            </a:r>
            <a:r>
              <a:rPr sz="900" spc="105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of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spc="-50" dirty="0">
                <a:latin typeface="Arial"/>
                <a:cs typeface="Arial"/>
              </a:rPr>
              <a:t>a</a:t>
            </a:r>
            <a:r>
              <a:rPr sz="900" dirty="0">
                <a:latin typeface="Arial"/>
                <a:cs typeface="Arial"/>
              </a:rPr>
              <a:t> Virginia-class</a:t>
            </a:r>
            <a:r>
              <a:rPr sz="900" spc="15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submarine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61003" y="2383993"/>
            <a:ext cx="1419860" cy="962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2100" b="1" spc="-10" dirty="0">
                <a:solidFill>
                  <a:srgbClr val="335D95"/>
                </a:solidFill>
                <a:latin typeface="Arial"/>
                <a:cs typeface="Arial"/>
              </a:rPr>
              <a:t>$9.9B</a:t>
            </a:r>
            <a:endParaRPr sz="2100" dirty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45"/>
              </a:spcBef>
            </a:pPr>
            <a:r>
              <a:rPr sz="1100" b="1" spc="-40" dirty="0">
                <a:solidFill>
                  <a:srgbClr val="798EAB"/>
                </a:solidFill>
                <a:latin typeface="Arial"/>
                <a:cs typeface="Arial"/>
              </a:rPr>
              <a:t>NUCLEAR</a:t>
            </a:r>
            <a:r>
              <a:rPr sz="1100" b="1" spc="-15" dirty="0">
                <a:solidFill>
                  <a:srgbClr val="798EAB"/>
                </a:solidFill>
                <a:latin typeface="Arial"/>
                <a:cs typeface="Arial"/>
              </a:rPr>
              <a:t> </a:t>
            </a:r>
            <a:r>
              <a:rPr sz="1100" b="1" spc="-35" dirty="0">
                <a:solidFill>
                  <a:srgbClr val="798EAB"/>
                </a:solidFill>
                <a:latin typeface="Arial"/>
                <a:cs typeface="Arial"/>
              </a:rPr>
              <a:t>POWERED </a:t>
            </a:r>
            <a:r>
              <a:rPr sz="1100" b="1" spc="-10" dirty="0">
                <a:solidFill>
                  <a:srgbClr val="798EAB"/>
                </a:solidFill>
                <a:latin typeface="Arial"/>
                <a:cs typeface="Arial"/>
              </a:rPr>
              <a:t>SUBMARINES</a:t>
            </a:r>
            <a:endParaRPr sz="1100" dirty="0">
              <a:latin typeface="Arial"/>
              <a:cs typeface="Arial"/>
            </a:endParaRPr>
          </a:p>
          <a:p>
            <a:pPr marL="94615" marR="20320" indent="-66040">
              <a:lnSpc>
                <a:spcPct val="100000"/>
              </a:lnSpc>
              <a:spcBef>
                <a:spcPts val="5"/>
              </a:spcBef>
            </a:pPr>
            <a:r>
              <a:rPr sz="900" dirty="0">
                <a:latin typeface="Arial"/>
                <a:cs typeface="Arial"/>
              </a:rPr>
              <a:t>Part</a:t>
            </a:r>
            <a:r>
              <a:rPr sz="900" spc="4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Nuclear</a:t>
            </a:r>
            <a:r>
              <a:rPr sz="900" spc="8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Enterprise </a:t>
            </a:r>
            <a:r>
              <a:rPr sz="900" spc="10" dirty="0">
                <a:latin typeface="Arial"/>
                <a:cs typeface="Arial"/>
              </a:rPr>
              <a:t>Modernization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Strategy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13175" y="3442842"/>
            <a:ext cx="1715770" cy="793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2100" b="1" spc="-10" dirty="0">
                <a:solidFill>
                  <a:srgbClr val="335D95"/>
                </a:solidFill>
                <a:latin typeface="Arial"/>
                <a:cs typeface="Arial"/>
              </a:rPr>
              <a:t>$143.2B</a:t>
            </a:r>
            <a:endParaRPr sz="21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sz="1100" b="1" spc="-10" dirty="0">
                <a:solidFill>
                  <a:srgbClr val="798EAB"/>
                </a:solidFill>
                <a:latin typeface="Arial"/>
                <a:cs typeface="Arial"/>
              </a:rPr>
              <a:t>RDT&amp;E</a:t>
            </a:r>
            <a:endParaRPr sz="1100" dirty="0">
              <a:latin typeface="Arial"/>
              <a:cs typeface="Arial"/>
            </a:endParaRPr>
          </a:p>
          <a:p>
            <a:pPr marL="12065" marR="5080" algn="ctr">
              <a:lnSpc>
                <a:spcPct val="100000"/>
              </a:lnSpc>
              <a:spcBef>
                <a:spcPts val="5"/>
              </a:spcBef>
            </a:pPr>
            <a:r>
              <a:rPr sz="900" dirty="0">
                <a:latin typeface="Arial"/>
                <a:cs typeface="Arial"/>
              </a:rPr>
              <a:t>Part</a:t>
            </a:r>
            <a:r>
              <a:rPr sz="900" spc="6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9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which</a:t>
            </a:r>
            <a:r>
              <a:rPr sz="900" spc="1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will</a:t>
            </a:r>
            <a:r>
              <a:rPr sz="900" spc="1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be</a:t>
            </a:r>
            <a:r>
              <a:rPr sz="900" spc="8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focused</a:t>
            </a:r>
            <a:r>
              <a:rPr sz="900" spc="95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on </a:t>
            </a:r>
            <a:r>
              <a:rPr sz="900" dirty="0">
                <a:latin typeface="Arial"/>
                <a:cs typeface="Arial"/>
              </a:rPr>
              <a:t>submarine</a:t>
            </a:r>
            <a:r>
              <a:rPr sz="900" spc="12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technology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5731" y="979169"/>
            <a:ext cx="267398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Huntington</a:t>
            </a:r>
            <a:r>
              <a:rPr sz="1000" b="1" spc="3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Ingalls</a:t>
            </a:r>
            <a:r>
              <a:rPr sz="1000" b="1" spc="1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Direct</a:t>
            </a:r>
            <a:r>
              <a:rPr sz="1000" b="1" spc="3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0D0D0D"/>
                </a:solidFill>
                <a:latin typeface="Arial"/>
                <a:cs typeface="Arial"/>
              </a:rPr>
              <a:t>Federal</a:t>
            </a:r>
            <a:r>
              <a:rPr sz="1000" b="1" spc="2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0D0D0D"/>
                </a:solidFill>
                <a:latin typeface="Arial"/>
                <a:cs typeface="Arial"/>
              </a:rPr>
              <a:t>Contracts</a:t>
            </a:r>
            <a:endParaRPr sz="10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</a:pPr>
            <a:r>
              <a:rPr sz="1000" dirty="0">
                <a:solidFill>
                  <a:srgbClr val="0D0D0D"/>
                </a:solidFill>
                <a:latin typeface="Arial"/>
                <a:cs typeface="Arial"/>
              </a:rPr>
              <a:t>by</a:t>
            </a:r>
            <a:r>
              <a:rPr sz="1000" spc="5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0D0D0D"/>
                </a:solidFill>
                <a:latin typeface="Arial"/>
                <a:cs typeface="Arial"/>
              </a:rPr>
              <a:t>Year</a:t>
            </a:r>
            <a:r>
              <a:rPr sz="1000" spc="7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sz="1000" spc="7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0D0D0D"/>
                </a:solidFill>
                <a:latin typeface="Arial"/>
                <a:cs typeface="Arial"/>
              </a:rPr>
              <a:t>Recipient</a:t>
            </a:r>
            <a:r>
              <a:rPr sz="1000" spc="75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0D0D0D"/>
                </a:solidFill>
                <a:latin typeface="Arial"/>
                <a:cs typeface="Arial"/>
              </a:rPr>
              <a:t>Location</a:t>
            </a:r>
            <a:endParaRPr sz="1000" dirty="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</a:pPr>
            <a:r>
              <a:rPr sz="1000" b="1" dirty="0">
                <a:solidFill>
                  <a:srgbClr val="4185F5"/>
                </a:solidFill>
                <a:latin typeface="Arial"/>
                <a:cs typeface="Arial"/>
              </a:rPr>
              <a:t>(2020-2023,</a:t>
            </a:r>
            <a:r>
              <a:rPr sz="1000" b="1" spc="180" dirty="0">
                <a:solidFill>
                  <a:srgbClr val="4185F5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4185F5"/>
                </a:solidFill>
                <a:latin typeface="Arial"/>
                <a:cs typeface="Arial"/>
              </a:rPr>
              <a:t>$B)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23127" y="963358"/>
            <a:ext cx="2585085" cy="223520"/>
          </a:xfrm>
          <a:prstGeom prst="rect">
            <a:avLst/>
          </a:prstGeom>
          <a:solidFill>
            <a:srgbClr val="EEEEEE"/>
          </a:solidFill>
        </p:spPr>
        <p:txBody>
          <a:bodyPr vert="horz" wrap="square" lIns="0" tIns="2920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9"/>
              </a:spcBef>
            </a:pPr>
            <a:r>
              <a:rPr sz="1000" b="1" dirty="0">
                <a:latin typeface="Arial"/>
                <a:cs typeface="Arial"/>
              </a:rPr>
              <a:t>Key</a:t>
            </a:r>
            <a:r>
              <a:rPr sz="1000" b="1" spc="-6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Insights:</a:t>
            </a:r>
            <a:endParaRPr sz="1000" dirty="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7595" y="1850438"/>
            <a:ext cx="2196649" cy="2237117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0" y="0"/>
            <a:ext cx="9128760" cy="735965"/>
          </a:xfrm>
          <a:custGeom>
            <a:avLst/>
            <a:gdLst/>
            <a:ahLst/>
            <a:cxnLst/>
            <a:rect l="l" t="t" r="r" b="b"/>
            <a:pathLst>
              <a:path w="9128760" h="735965">
                <a:moveTo>
                  <a:pt x="0" y="735964"/>
                </a:moveTo>
                <a:lnTo>
                  <a:pt x="9128225" y="735964"/>
                </a:lnTo>
                <a:lnTo>
                  <a:pt x="9128225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 txBox="1"/>
          <p:nvPr/>
        </p:nvSpPr>
        <p:spPr>
          <a:xfrm>
            <a:off x="228600" y="203961"/>
            <a:ext cx="867857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Federal Procurement</a:t>
            </a:r>
            <a:r>
              <a:rPr sz="18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en-US" sz="1800" b="1" spc="-5" dirty="0">
                <a:solidFill>
                  <a:srgbClr val="001F5F"/>
                </a:solidFill>
                <a:latin typeface="Arial"/>
                <a:cs typeface="Arial"/>
              </a:rPr>
              <a:t>|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4285F4"/>
                </a:solidFill>
                <a:latin typeface="Arial"/>
                <a:cs typeface="Arial"/>
              </a:rPr>
              <a:t>Pressure</a:t>
            </a:r>
            <a:r>
              <a:rPr sz="1800" b="1" dirty="0">
                <a:solidFill>
                  <a:srgbClr val="4285F4"/>
                </a:solidFill>
                <a:latin typeface="Arial"/>
                <a:cs typeface="Arial"/>
              </a:rPr>
              <a:t> on</a:t>
            </a:r>
            <a:r>
              <a:rPr sz="1800" b="1" spc="-20" dirty="0">
                <a:solidFill>
                  <a:srgbClr val="4285F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285F4"/>
                </a:solidFill>
                <a:latin typeface="Arial"/>
                <a:cs typeface="Arial"/>
              </a:rPr>
              <a:t>the</a:t>
            </a:r>
            <a:r>
              <a:rPr sz="1800" b="1" spc="-25" dirty="0">
                <a:solidFill>
                  <a:srgbClr val="4285F4"/>
                </a:solidFill>
                <a:latin typeface="Arial"/>
                <a:cs typeface="Arial"/>
              </a:rPr>
              <a:t> </a:t>
            </a:r>
            <a:r>
              <a:rPr sz="1800" b="1" spc="-35" dirty="0">
                <a:solidFill>
                  <a:srgbClr val="4285F4"/>
                </a:solidFill>
                <a:latin typeface="Arial"/>
                <a:cs typeface="Arial"/>
              </a:rPr>
              <a:t>Region’s</a:t>
            </a:r>
            <a:r>
              <a:rPr sz="1800" b="1" spc="-25" dirty="0">
                <a:solidFill>
                  <a:srgbClr val="4285F4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285F4"/>
                </a:solidFill>
                <a:latin typeface="Arial"/>
                <a:cs typeface="Arial"/>
              </a:rPr>
              <a:t>Top</a:t>
            </a:r>
            <a:r>
              <a:rPr sz="1800" b="1" spc="-15" dirty="0">
                <a:solidFill>
                  <a:srgbClr val="4285F4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4285F4"/>
                </a:solidFill>
                <a:latin typeface="Arial"/>
                <a:cs typeface="Arial"/>
              </a:rPr>
              <a:t>Suppliers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35347" y="4861441"/>
            <a:ext cx="545147" cy="181799"/>
          </a:xfrm>
          <a:prstGeom prst="rect">
            <a:avLst/>
          </a:prstGeom>
        </p:spPr>
      </p:pic>
      <p:sp>
        <p:nvSpPr>
          <p:cNvPr id="15" name="object 10"/>
          <p:cNvSpPr txBox="1"/>
          <p:nvPr/>
        </p:nvSpPr>
        <p:spPr>
          <a:xfrm>
            <a:off x="461569" y="4383405"/>
            <a:ext cx="8319974" cy="367408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1100" b="1" dirty="0">
                <a:latin typeface="Arial"/>
                <a:cs typeface="Arial"/>
              </a:rPr>
              <a:t>The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2025</a:t>
            </a:r>
            <a:r>
              <a:rPr sz="1100" b="1" spc="5" dirty="0">
                <a:latin typeface="Arial"/>
                <a:cs typeface="Arial"/>
              </a:rPr>
              <a:t> </a:t>
            </a:r>
            <a:r>
              <a:rPr sz="1100" b="1" spc="-20" dirty="0">
                <a:latin typeface="Arial"/>
                <a:cs typeface="Arial"/>
              </a:rPr>
              <a:t>DoD </a:t>
            </a:r>
            <a:r>
              <a:rPr sz="1100" b="1" dirty="0">
                <a:latin typeface="Arial"/>
                <a:cs typeface="Arial"/>
              </a:rPr>
              <a:t>budget</a:t>
            </a:r>
            <a:r>
              <a:rPr sz="1100" b="1" spc="1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places</a:t>
            </a:r>
            <a:r>
              <a:rPr sz="1100" b="1" spc="15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significant</a:t>
            </a:r>
            <a:r>
              <a:rPr sz="1100" b="1" spc="-15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emphasis</a:t>
            </a:r>
            <a:r>
              <a:rPr sz="1100" b="1" spc="-30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on</a:t>
            </a:r>
            <a:r>
              <a:rPr sz="1100" b="1" dirty="0">
                <a:latin typeface="Arial"/>
                <a:cs typeface="Arial"/>
              </a:rPr>
              <a:t> submarine</a:t>
            </a:r>
            <a:r>
              <a:rPr sz="1100" b="1" spc="-4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production,</a:t>
            </a:r>
            <a:r>
              <a:rPr sz="1100" b="1" spc="-40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intensifying</a:t>
            </a:r>
            <a:r>
              <a:rPr sz="1100" b="1" spc="-3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the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pressure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spc="-20" dirty="0">
                <a:latin typeface="Arial"/>
                <a:cs typeface="Arial"/>
              </a:rPr>
              <a:t>on</a:t>
            </a:r>
            <a:r>
              <a:rPr sz="1100" b="1" spc="-1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HII</a:t>
            </a:r>
            <a:r>
              <a:rPr sz="1100" b="1" spc="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to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not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spc="-20" dirty="0">
                <a:latin typeface="Arial"/>
                <a:cs typeface="Arial"/>
              </a:rPr>
              <a:t>only</a:t>
            </a:r>
            <a:r>
              <a:rPr lang="en-US" sz="1100" dirty="0">
                <a:latin typeface="Arial"/>
                <a:cs typeface="Arial"/>
              </a:rPr>
              <a:t> </a:t>
            </a:r>
            <a:r>
              <a:rPr sz="1100" b="1" spc="50" dirty="0">
                <a:latin typeface="Arial"/>
                <a:cs typeface="Arial"/>
              </a:rPr>
              <a:t>meet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spc="-20" dirty="0">
                <a:latin typeface="Arial"/>
                <a:cs typeface="Arial"/>
              </a:rPr>
              <a:t>this </a:t>
            </a:r>
            <a:r>
              <a:rPr sz="1100" b="1" dirty="0">
                <a:latin typeface="Arial"/>
                <a:cs typeface="Arial"/>
              </a:rPr>
              <a:t>demand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but</a:t>
            </a:r>
            <a:r>
              <a:rPr sz="1100" b="1" spc="-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also</a:t>
            </a:r>
            <a:r>
              <a:rPr sz="1100" b="1" spc="-10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to</a:t>
            </a:r>
            <a:r>
              <a:rPr sz="1100" b="1" spc="-1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expand</a:t>
            </a:r>
            <a:r>
              <a:rPr sz="1100" b="1" spc="5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its </a:t>
            </a:r>
            <a:r>
              <a:rPr sz="1100" b="1" dirty="0">
                <a:latin typeface="Arial"/>
                <a:cs typeface="Arial"/>
              </a:rPr>
              <a:t>supplier</a:t>
            </a:r>
            <a:r>
              <a:rPr sz="1100" b="1" spc="-15" dirty="0">
                <a:latin typeface="Arial"/>
                <a:cs typeface="Arial"/>
              </a:rPr>
              <a:t> </a:t>
            </a:r>
            <a:r>
              <a:rPr sz="1100" b="1" dirty="0">
                <a:latin typeface="Arial"/>
                <a:cs typeface="Arial"/>
              </a:rPr>
              <a:t>base </a:t>
            </a:r>
            <a:r>
              <a:rPr sz="1100" b="1" spc="-10" dirty="0">
                <a:latin typeface="Arial"/>
                <a:cs typeface="Arial"/>
              </a:rPr>
              <a:t>accordingly.</a:t>
            </a:r>
            <a:endParaRPr sz="1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880" y="4992725"/>
            <a:ext cx="141605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b="1" spc="-10" dirty="0">
                <a:latin typeface="Arial"/>
                <a:cs typeface="Arial"/>
              </a:rPr>
              <a:t>Source</a:t>
            </a:r>
            <a:r>
              <a:rPr sz="700" spc="-10" dirty="0">
                <a:latin typeface="Arial"/>
                <a:cs typeface="Arial"/>
              </a:rPr>
              <a:t>:</a:t>
            </a:r>
            <a:r>
              <a:rPr sz="700" spc="8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6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New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Localism</a:t>
            </a:r>
            <a:r>
              <a:rPr sz="700" spc="40" dirty="0">
                <a:latin typeface="Arial"/>
                <a:cs typeface="Arial"/>
              </a:rPr>
              <a:t> </a:t>
            </a:r>
            <a:r>
              <a:rPr sz="700" spc="-20" dirty="0">
                <a:latin typeface="Arial"/>
                <a:cs typeface="Arial"/>
              </a:rPr>
              <a:t>(2024).</a:t>
            </a:r>
            <a:endParaRPr sz="70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424965"/>
              </p:ext>
            </p:extLst>
          </p:nvPr>
        </p:nvGraphicFramePr>
        <p:xfrm>
          <a:off x="272618" y="939926"/>
          <a:ext cx="8622030" cy="37508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950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86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90"/>
                        </a:spcBef>
                      </a:pPr>
                      <a:r>
                        <a:rPr sz="1300" b="1" spc="-50" dirty="0">
                          <a:solidFill>
                            <a:srgbClr val="4185F5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300" dirty="0">
                        <a:latin typeface="Arial"/>
                        <a:cs typeface="Arial"/>
                      </a:endParaRPr>
                    </a:p>
                  </a:txBody>
                  <a:tcPr marL="0" marR="0" marT="189230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EEEEEE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151765">
                        <a:lnSpc>
                          <a:spcPct val="115100"/>
                        </a:lnSpc>
                        <a:spcBef>
                          <a:spcPts val="37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Creation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DOD</a:t>
                      </a:r>
                      <a:r>
                        <a:rPr sz="900" b="1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backed</a:t>
                      </a:r>
                      <a:r>
                        <a:rPr sz="9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AUKUS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Center</a:t>
                      </a:r>
                      <a:r>
                        <a:rPr sz="900" b="1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b="1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Excellence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consortium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researchers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submarine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related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innovation</a:t>
                      </a:r>
                      <a:r>
                        <a:rPr sz="9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production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from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Australia,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UK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US.</a:t>
                      </a:r>
                      <a:r>
                        <a:rPr sz="900" spc="3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This</a:t>
                      </a:r>
                      <a:r>
                        <a:rPr sz="9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Center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could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build</a:t>
                      </a:r>
                      <a:r>
                        <a:rPr sz="9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9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globally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recognized</a:t>
                      </a:r>
                      <a:r>
                        <a:rPr sz="9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Advanced</a:t>
                      </a:r>
                      <a:r>
                        <a:rPr sz="9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Manufacturing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Research</a:t>
                      </a:r>
                      <a:r>
                        <a:rPr sz="9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Centre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9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Sheffield,</a:t>
                      </a:r>
                      <a:r>
                        <a:rPr sz="9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England,</a:t>
                      </a:r>
                      <a:r>
                        <a:rPr sz="9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which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features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integrated</a:t>
                      </a:r>
                      <a:r>
                        <a:rPr sz="900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efforts</a:t>
                      </a:r>
                      <a:r>
                        <a:rPr sz="900" spc="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around</a:t>
                      </a:r>
                      <a:r>
                        <a:rPr sz="900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applied</a:t>
                      </a:r>
                      <a:r>
                        <a:rPr sz="900" spc="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R&amp;D,</a:t>
                      </a:r>
                      <a:r>
                        <a:rPr sz="900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workforce</a:t>
                      </a:r>
                      <a:r>
                        <a:rPr sz="900" spc="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training</a:t>
                      </a:r>
                      <a:r>
                        <a:rPr sz="900" spc="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entrepreneurial</a:t>
                      </a:r>
                      <a:r>
                        <a:rPr sz="900" spc="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growth.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EEEEEE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0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85"/>
                        </a:spcBef>
                      </a:pPr>
                      <a:r>
                        <a:rPr sz="1300" b="1" spc="-50" dirty="0">
                          <a:solidFill>
                            <a:srgbClr val="4185F5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300" dirty="0">
                        <a:latin typeface="Arial"/>
                        <a:cs typeface="Arial"/>
                      </a:endParaRPr>
                    </a:p>
                  </a:txBody>
                  <a:tcPr marL="0" marR="0" marT="188595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106680">
                        <a:lnSpc>
                          <a:spcPct val="115100"/>
                        </a:lnSpc>
                        <a:spcBef>
                          <a:spcPts val="37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Creation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Innovation</a:t>
                      </a:r>
                      <a:r>
                        <a:rPr sz="900" b="1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Constellation</a:t>
                      </a:r>
                      <a:r>
                        <a:rPr sz="900" b="1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bring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greater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coherence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collaboration</a:t>
                      </a:r>
                      <a:r>
                        <a:rPr sz="900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between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related</a:t>
                      </a:r>
                      <a:r>
                        <a:rPr sz="9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anchor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corporations,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universities</a:t>
                      </a:r>
                      <a:r>
                        <a:rPr sz="900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federal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research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labs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located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metro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area.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key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is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work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multiple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stakeholders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design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clear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set</a:t>
                      </a:r>
                      <a:r>
                        <a:rPr sz="9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projects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advance</a:t>
                      </a:r>
                      <a:r>
                        <a:rPr sz="9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innovation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capabilities</a:t>
                      </a:r>
                      <a:r>
                        <a:rPr sz="900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in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largely</a:t>
                      </a:r>
                      <a:r>
                        <a:rPr sz="900" spc="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production-oriented</a:t>
                      </a:r>
                      <a:r>
                        <a:rPr sz="900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economy.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2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0" dirty="0">
                          <a:solidFill>
                            <a:srgbClr val="4185F5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300" dirty="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247015">
                        <a:lnSpc>
                          <a:spcPct val="114900"/>
                        </a:lnSpc>
                        <a:spcBef>
                          <a:spcPts val="38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concerted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Choose</a:t>
                      </a:r>
                      <a:r>
                        <a:rPr sz="900" b="1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Hampton</a:t>
                      </a:r>
                      <a:r>
                        <a:rPr sz="900" b="1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Roads</a:t>
                      </a:r>
                      <a:r>
                        <a:rPr sz="900" b="1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effort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recruit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attract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key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supply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chain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firms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leading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industries</a:t>
                      </a:r>
                      <a:r>
                        <a:rPr sz="9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like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shipbuilding</a:t>
                      </a:r>
                      <a:r>
                        <a:rPr sz="9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repair,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nuclear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power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wind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energy.</a:t>
                      </a:r>
                      <a:r>
                        <a:rPr sz="900" spc="4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Such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effort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would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naturally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involve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identification</a:t>
                      </a:r>
                      <a:r>
                        <a:rPr sz="900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suitable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sites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9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firms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well</a:t>
                      </a:r>
                      <a:r>
                        <a:rPr sz="900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integrated</a:t>
                      </a:r>
                      <a:r>
                        <a:rPr sz="900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approaches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workforce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development.</a:t>
                      </a:r>
                      <a:r>
                        <a:rPr sz="9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greatest</a:t>
                      </a:r>
                      <a:r>
                        <a:rPr sz="9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extent</a:t>
                      </a:r>
                      <a:r>
                        <a:rPr sz="9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possible,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location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firms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should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occur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way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that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fills</a:t>
                      </a:r>
                      <a:r>
                        <a:rPr sz="900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out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existing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areas</a:t>
                      </a:r>
                      <a:r>
                        <a:rPr sz="9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900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greater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density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industry actors.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48260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2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300" b="1" spc="-50" dirty="0">
                          <a:solidFill>
                            <a:srgbClr val="4185F5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300" dirty="0">
                        <a:latin typeface="Arial"/>
                        <a:cs typeface="Arial"/>
                      </a:endParaRPr>
                    </a:p>
                  </a:txBody>
                  <a:tcPr marL="0" marR="0" marT="78740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229870">
                        <a:lnSpc>
                          <a:spcPct val="114399"/>
                        </a:lnSpc>
                        <a:spcBef>
                          <a:spcPts val="38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Creation</a:t>
                      </a:r>
                      <a:r>
                        <a:rPr sz="9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Hampton</a:t>
                      </a:r>
                      <a:r>
                        <a:rPr sz="9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Roads</a:t>
                      </a:r>
                      <a:r>
                        <a:rPr sz="900" b="1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Consortium</a:t>
                      </a:r>
                      <a:r>
                        <a:rPr sz="900" b="1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b="1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Talent</a:t>
                      </a:r>
                      <a:r>
                        <a:rPr sz="900" b="1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upgrade</a:t>
                      </a:r>
                      <a:r>
                        <a:rPr sz="9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offerings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engineering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degrees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at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ODU</a:t>
                      </a:r>
                      <a:r>
                        <a:rPr sz="9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other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four-year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universities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support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region's</a:t>
                      </a:r>
                      <a:r>
                        <a:rPr sz="9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production</a:t>
                      </a:r>
                      <a:r>
                        <a:rPr sz="9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economy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upgrade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skills</a:t>
                      </a:r>
                      <a:r>
                        <a:rPr sz="9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workers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in close collaboration</a:t>
                      </a:r>
                      <a:r>
                        <a:rPr sz="9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9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schools,</a:t>
                      </a:r>
                      <a:r>
                        <a:rPr sz="9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skills</a:t>
                      </a:r>
                      <a:r>
                        <a:rPr sz="9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providers</a:t>
                      </a:r>
                      <a:r>
                        <a:rPr sz="9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community</a:t>
                      </a:r>
                      <a:r>
                        <a:rPr sz="9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colleges.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3500" marR="234315">
                        <a:lnSpc>
                          <a:spcPct val="114399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Metros</a:t>
                      </a:r>
                      <a:r>
                        <a:rPr sz="9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like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Kansas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City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are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also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contemplating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creation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Instructor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Corps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ensure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that</a:t>
                      </a:r>
                      <a:r>
                        <a:rPr sz="9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supply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teachers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technical</a:t>
                      </a:r>
                      <a:r>
                        <a:rPr sz="9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trades</a:t>
                      </a:r>
                      <a:r>
                        <a:rPr sz="900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matches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900" spc="20" dirty="0">
                          <a:latin typeface="Arial"/>
                          <a:cs typeface="Arial"/>
                        </a:rPr>
                        <a:t>manufacturing</a:t>
                      </a:r>
                      <a:r>
                        <a:rPr sz="9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demand.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4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300" b="1" spc="-50" dirty="0">
                          <a:solidFill>
                            <a:srgbClr val="4185F5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300" dirty="0">
                        <a:latin typeface="Arial"/>
                        <a:cs typeface="Arial"/>
                      </a:endParaRPr>
                    </a:p>
                  </a:txBody>
                  <a:tcPr marL="0" marR="0" marT="110489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New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contractual</a:t>
                      </a:r>
                      <a:r>
                        <a:rPr sz="900" b="1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relationships</a:t>
                      </a:r>
                      <a:r>
                        <a:rPr sz="900" b="1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900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major</a:t>
                      </a:r>
                      <a:r>
                        <a:rPr sz="9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defense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installations</a:t>
                      </a:r>
                      <a:r>
                        <a:rPr sz="900" spc="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research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laboratories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pioneer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rapid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transition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reliable</a:t>
                      </a:r>
                      <a:r>
                        <a:rPr sz="9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resilient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energy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sources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load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management.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4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300" b="1" spc="5" dirty="0">
                          <a:solidFill>
                            <a:srgbClr val="4185F5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300" dirty="0">
                        <a:latin typeface="Arial"/>
                        <a:cs typeface="Arial"/>
                      </a:endParaRPr>
                    </a:p>
                  </a:txBody>
                  <a:tcPr marL="0" marR="0" marT="110489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353695">
                        <a:lnSpc>
                          <a:spcPct val="114399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Maximized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use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Inflation</a:t>
                      </a:r>
                      <a:r>
                        <a:rPr sz="900" b="1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Reduction</a:t>
                      </a:r>
                      <a:r>
                        <a:rPr sz="900" b="1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Act</a:t>
                      </a:r>
                      <a:r>
                        <a:rPr sz="900" b="1" spc="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accelerate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energy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transition</a:t>
                      </a:r>
                      <a:r>
                        <a:rPr sz="9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advance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climate</a:t>
                      </a:r>
                      <a:r>
                        <a:rPr sz="900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resilience,</a:t>
                      </a:r>
                      <a:r>
                        <a:rPr sz="900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particularly</a:t>
                      </a:r>
                      <a:r>
                        <a:rPr sz="900" spc="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around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government</a:t>
                      </a:r>
                      <a:r>
                        <a:rPr sz="9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and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university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campuses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city-wide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building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upgrade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program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modernize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10" dirty="0">
                          <a:latin typeface="Arial"/>
                          <a:cs typeface="Arial"/>
                        </a:rPr>
                        <a:t>climate-proof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homes.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6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300" b="1" spc="-50" dirty="0">
                          <a:solidFill>
                            <a:srgbClr val="4185F5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300" dirty="0">
                        <a:latin typeface="Arial"/>
                        <a:cs typeface="Arial"/>
                      </a:endParaRPr>
                    </a:p>
                  </a:txBody>
                  <a:tcPr marL="0" marR="0" marT="106680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marR="19621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Discrete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projects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focused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enabling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companies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move</a:t>
                      </a:r>
                      <a:r>
                        <a:rPr sz="900" b="1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ideas</a:t>
                      </a:r>
                      <a:r>
                        <a:rPr sz="900" b="1" spc="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b="1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market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from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latin typeface="Arial"/>
                          <a:cs typeface="Arial"/>
                        </a:rPr>
                        <a:t>R&amp;D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testing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commercialization</a:t>
                      </a:r>
                      <a:r>
                        <a:rPr sz="900" spc="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these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technologies,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taking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latin typeface="Arial"/>
                          <a:cs typeface="Arial"/>
                        </a:rPr>
                        <a:t>full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advantage</a:t>
                      </a:r>
                      <a:r>
                        <a:rPr sz="9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federal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resources</a:t>
                      </a:r>
                      <a:r>
                        <a:rPr sz="900" spc="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(e.g.,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latin typeface="Arial"/>
                          <a:cs typeface="Arial"/>
                        </a:rPr>
                        <a:t>SBIR,</a:t>
                      </a:r>
                      <a:r>
                        <a:rPr sz="9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35" dirty="0">
                          <a:latin typeface="Arial"/>
                          <a:cs typeface="Arial"/>
                        </a:rPr>
                        <a:t>STTR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awards).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This</a:t>
                      </a:r>
                      <a:r>
                        <a:rPr sz="9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could</a:t>
                      </a:r>
                      <a:r>
                        <a:rPr sz="900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entail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developing</a:t>
                      </a:r>
                      <a:r>
                        <a:rPr sz="900" spc="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an</a:t>
                      </a:r>
                      <a:r>
                        <a:rPr sz="900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accelerator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900" spc="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specific</a:t>
                      </a:r>
                      <a:r>
                        <a:rPr sz="900" spc="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technologies</a:t>
                      </a:r>
                      <a:r>
                        <a:rPr sz="900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needed</a:t>
                      </a:r>
                      <a:r>
                        <a:rPr sz="9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900" spc="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this</a:t>
                      </a:r>
                      <a:r>
                        <a:rPr sz="9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latin typeface="Arial"/>
                          <a:cs typeface="Arial"/>
                        </a:rPr>
                        <a:t>region</a:t>
                      </a:r>
                      <a:r>
                        <a:rPr lang="en-US" sz="900" spc="-10" dirty="0">
                          <a:latin typeface="Arial"/>
                          <a:cs typeface="Arial"/>
                        </a:rPr>
                        <a:t>.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9525">
                      <a:solidFill>
                        <a:srgbClr val="F3F3F3"/>
                      </a:solidFill>
                      <a:prstDash val="solid"/>
                    </a:lnL>
                    <a:lnR w="9525">
                      <a:solidFill>
                        <a:srgbClr val="F3F3F3"/>
                      </a:solidFill>
                      <a:prstDash val="solid"/>
                    </a:lnR>
                    <a:lnT w="9525">
                      <a:solidFill>
                        <a:srgbClr val="F3F3F3"/>
                      </a:solidFill>
                      <a:prstDash val="solid"/>
                    </a:lnT>
                    <a:lnB w="9525">
                      <a:solidFill>
                        <a:srgbClr val="F3F3F3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910066" y="4874767"/>
            <a:ext cx="1022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0" dirty="0">
                <a:solidFill>
                  <a:srgbClr val="083B92"/>
                </a:solidFill>
                <a:latin typeface="Arial"/>
                <a:cs typeface="Arial"/>
              </a:rPr>
              <a:t>6</a:t>
            </a:r>
            <a:endParaRPr sz="1000" dirty="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35347" y="4861441"/>
            <a:ext cx="545147" cy="181799"/>
          </a:xfrm>
          <a:prstGeom prst="rect">
            <a:avLst/>
          </a:prstGeom>
        </p:spPr>
      </p:pic>
      <p:sp>
        <p:nvSpPr>
          <p:cNvPr id="7" name="object 12">
            <a:extLst>
              <a:ext uri="{FF2B5EF4-FFF2-40B4-BE49-F238E27FC236}">
                <a16:creationId xmlns:a16="http://schemas.microsoft.com/office/drawing/2014/main" id="{A77C9376-B345-34AA-479C-8C4201A1D0C0}"/>
              </a:ext>
            </a:extLst>
          </p:cNvPr>
          <p:cNvSpPr/>
          <p:nvPr/>
        </p:nvSpPr>
        <p:spPr>
          <a:xfrm>
            <a:off x="0" y="0"/>
            <a:ext cx="9128760" cy="735965"/>
          </a:xfrm>
          <a:custGeom>
            <a:avLst/>
            <a:gdLst/>
            <a:ahLst/>
            <a:cxnLst/>
            <a:rect l="l" t="t" r="r" b="b"/>
            <a:pathLst>
              <a:path w="9128760" h="735965">
                <a:moveTo>
                  <a:pt x="0" y="735964"/>
                </a:moveTo>
                <a:lnTo>
                  <a:pt x="9128225" y="735964"/>
                </a:lnTo>
                <a:lnTo>
                  <a:pt x="9128225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13">
            <a:extLst>
              <a:ext uri="{FF2B5EF4-FFF2-40B4-BE49-F238E27FC236}">
                <a16:creationId xmlns:a16="http://schemas.microsoft.com/office/drawing/2014/main" id="{BB585838-D01F-26D8-0A98-7FF479AF55F1}"/>
              </a:ext>
            </a:extLst>
          </p:cNvPr>
          <p:cNvSpPr txBox="1"/>
          <p:nvPr/>
        </p:nvSpPr>
        <p:spPr>
          <a:xfrm>
            <a:off x="228600" y="203961"/>
            <a:ext cx="867857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800" b="1" dirty="0">
                <a:solidFill>
                  <a:srgbClr val="001F5F"/>
                </a:solidFill>
                <a:latin typeface="Arial"/>
                <a:cs typeface="Arial"/>
              </a:rPr>
              <a:t>Hampton</a:t>
            </a:r>
            <a:r>
              <a:rPr lang="en-US" sz="1800" b="1" spc="-30" dirty="0">
                <a:solidFill>
                  <a:srgbClr val="001F5F"/>
                </a:solidFill>
                <a:latin typeface="Arial"/>
                <a:cs typeface="Arial"/>
              </a:rPr>
              <a:t> Roads</a:t>
            </a:r>
            <a:r>
              <a:rPr lang="en-US" sz="18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en-US" sz="1800" b="1" dirty="0">
                <a:solidFill>
                  <a:srgbClr val="001F5F"/>
                </a:solidFill>
                <a:latin typeface="Arial"/>
                <a:cs typeface="Arial"/>
              </a:rPr>
              <a:t>Investment</a:t>
            </a:r>
            <a:r>
              <a:rPr lang="en-US" sz="18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en-US" sz="1800" b="1" dirty="0">
                <a:solidFill>
                  <a:srgbClr val="001F5F"/>
                </a:solidFill>
                <a:latin typeface="Arial"/>
                <a:cs typeface="Arial"/>
              </a:rPr>
              <a:t>Playbook</a:t>
            </a:r>
            <a:r>
              <a:rPr lang="en-US" sz="1800" b="1" spc="-20" dirty="0">
                <a:solidFill>
                  <a:srgbClr val="001F5F"/>
                </a:solidFill>
                <a:latin typeface="Arial"/>
                <a:cs typeface="Arial"/>
              </a:rPr>
              <a:t> |</a:t>
            </a:r>
            <a:r>
              <a:rPr lang="en-US" sz="18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en-US" b="1" spc="-10" dirty="0">
                <a:solidFill>
                  <a:srgbClr val="4471C4"/>
                </a:solidFill>
                <a:latin typeface="Arial"/>
                <a:cs typeface="Arial"/>
              </a:rPr>
              <a:t>7 Strategic Projects </a:t>
            </a:r>
            <a:r>
              <a:rPr lang="en-US" sz="1800" b="1" spc="-10" dirty="0">
                <a:solidFill>
                  <a:srgbClr val="4471C4"/>
                </a:solidFill>
                <a:latin typeface="Arial"/>
                <a:cs typeface="Arial"/>
              </a:rPr>
              <a:t>Identified</a:t>
            </a:r>
            <a:endParaRPr lang="en-US"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8172" y="2155317"/>
            <a:ext cx="935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u="sng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Key</a:t>
            </a:r>
            <a:r>
              <a:rPr sz="1200" i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2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activities: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4967" y="2556129"/>
            <a:ext cx="2332990" cy="2063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9235" marR="5080" indent="-217170">
              <a:lnSpc>
                <a:spcPct val="100000"/>
              </a:lnSpc>
              <a:spcBef>
                <a:spcPts val="100"/>
              </a:spcBef>
              <a:buChar char="•"/>
              <a:tabLst>
                <a:tab pos="229235" algn="l"/>
              </a:tabLst>
            </a:pPr>
            <a:r>
              <a:rPr sz="1200" dirty="0">
                <a:latin typeface="Arial"/>
                <a:cs typeface="Arial"/>
              </a:rPr>
              <a:t>Conduct</a:t>
            </a:r>
            <a:r>
              <a:rPr sz="1200" spc="2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rigorous</a:t>
            </a:r>
            <a:r>
              <a:rPr sz="1200" spc="19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quantitative </a:t>
            </a:r>
            <a:r>
              <a:rPr sz="1200" spc="20" dirty="0">
                <a:latin typeface="Arial"/>
                <a:cs typeface="Arial"/>
              </a:rPr>
              <a:t>economic</a:t>
            </a:r>
            <a:r>
              <a:rPr sz="1200" spc="3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analysis</a:t>
            </a:r>
            <a:r>
              <a:rPr sz="1200" spc="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(industry </a:t>
            </a:r>
            <a:r>
              <a:rPr sz="1200" dirty="0">
                <a:latin typeface="Arial"/>
                <a:cs typeface="Arial"/>
              </a:rPr>
              <a:t>analysis,</a:t>
            </a:r>
            <a:r>
              <a:rPr sz="1200" spc="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small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business </a:t>
            </a:r>
            <a:r>
              <a:rPr sz="1200" dirty="0">
                <a:latin typeface="Arial"/>
                <a:cs typeface="Arial"/>
              </a:rPr>
              <a:t>ecosystem,</a:t>
            </a:r>
            <a:r>
              <a:rPr sz="1200" spc="70" dirty="0">
                <a:latin typeface="Arial"/>
                <a:cs typeface="Arial"/>
              </a:rPr>
              <a:t> </a:t>
            </a:r>
            <a:r>
              <a:rPr sz="1200" spc="45" dirty="0">
                <a:latin typeface="Arial"/>
                <a:cs typeface="Arial"/>
              </a:rPr>
              <a:t>workforce</a:t>
            </a:r>
            <a:r>
              <a:rPr sz="1200" spc="114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profile etc.)</a:t>
            </a:r>
            <a:endParaRPr sz="1200" dirty="0">
              <a:latin typeface="Arial"/>
              <a:cs typeface="Arial"/>
            </a:endParaRPr>
          </a:p>
          <a:p>
            <a:pPr marL="229235" marR="69215" indent="-217170">
              <a:lnSpc>
                <a:spcPct val="100000"/>
              </a:lnSpc>
              <a:spcBef>
                <a:spcPts val="505"/>
              </a:spcBef>
              <a:buChar char="•"/>
              <a:tabLst>
                <a:tab pos="229235" algn="l"/>
              </a:tabLst>
            </a:pPr>
            <a:r>
              <a:rPr sz="1200" dirty="0">
                <a:latin typeface="Arial"/>
                <a:cs typeface="Arial"/>
              </a:rPr>
              <a:t>Conduct</a:t>
            </a:r>
            <a:r>
              <a:rPr sz="1200" spc="180" dirty="0">
                <a:latin typeface="Arial"/>
                <a:cs typeface="Arial"/>
              </a:rPr>
              <a:t> </a:t>
            </a:r>
            <a:r>
              <a:rPr sz="1200" spc="-150" dirty="0">
                <a:latin typeface="Arial"/>
                <a:cs typeface="Arial"/>
              </a:rPr>
              <a:t>1:1</a:t>
            </a:r>
            <a:r>
              <a:rPr sz="1200" spc="15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interviews</a:t>
            </a:r>
            <a:r>
              <a:rPr sz="1200" spc="145" dirty="0">
                <a:latin typeface="Arial"/>
                <a:cs typeface="Arial"/>
              </a:rPr>
              <a:t> </a:t>
            </a:r>
            <a:r>
              <a:rPr sz="1200" spc="30" dirty="0">
                <a:latin typeface="Arial"/>
                <a:cs typeface="Arial"/>
              </a:rPr>
              <a:t>with </a:t>
            </a:r>
            <a:r>
              <a:rPr sz="1200" spc="10" dirty="0">
                <a:latin typeface="Arial"/>
                <a:cs typeface="Arial"/>
              </a:rPr>
              <a:t>local</a:t>
            </a:r>
            <a:r>
              <a:rPr sz="1200" spc="8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stakeholders</a:t>
            </a:r>
            <a:r>
              <a:rPr sz="1200" spc="60" dirty="0">
                <a:latin typeface="Arial"/>
                <a:cs typeface="Arial"/>
              </a:rPr>
              <a:t> </a:t>
            </a:r>
            <a:r>
              <a:rPr sz="1200" spc="55" dirty="0">
                <a:latin typeface="Arial"/>
                <a:cs typeface="Arial"/>
              </a:rPr>
              <a:t>to</a:t>
            </a:r>
            <a:r>
              <a:rPr sz="1200" spc="8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identify investments</a:t>
            </a:r>
            <a:endParaRPr sz="1200" dirty="0">
              <a:latin typeface="Arial"/>
              <a:cs typeface="Arial"/>
            </a:endParaRPr>
          </a:p>
          <a:p>
            <a:pPr marL="340995">
              <a:lnSpc>
                <a:spcPct val="100000"/>
              </a:lnSpc>
              <a:spcBef>
                <a:spcPts val="640"/>
              </a:spcBef>
            </a:pPr>
            <a:r>
              <a:rPr sz="12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Timeline:</a:t>
            </a:r>
            <a:endParaRPr sz="1200" dirty="0">
              <a:latin typeface="Arial"/>
              <a:cs typeface="Arial"/>
            </a:endParaRPr>
          </a:p>
          <a:p>
            <a:pPr marL="340995">
              <a:lnSpc>
                <a:spcPct val="100000"/>
              </a:lnSpc>
              <a:spcBef>
                <a:spcPts val="500"/>
              </a:spcBef>
            </a:pPr>
            <a:r>
              <a:rPr lang="en-US" sz="1200" spc="-65" dirty="0">
                <a:latin typeface="Arial"/>
                <a:cs typeface="Arial"/>
              </a:rPr>
              <a:t>3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months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41903" y="2155317"/>
            <a:ext cx="935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u="sng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Key</a:t>
            </a:r>
            <a:r>
              <a:rPr sz="1200" i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2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activities: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22802" y="2556129"/>
            <a:ext cx="2442210" cy="1434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5080" indent="-216535">
              <a:lnSpc>
                <a:spcPct val="100000"/>
              </a:lnSpc>
              <a:spcBef>
                <a:spcPts val="100"/>
              </a:spcBef>
              <a:buChar char="•"/>
              <a:tabLst>
                <a:tab pos="228600" algn="l"/>
              </a:tabLst>
            </a:pPr>
            <a:r>
              <a:rPr sz="1200" spc="50" dirty="0">
                <a:latin typeface="Arial"/>
                <a:cs typeface="Arial"/>
              </a:rPr>
              <a:t>Hold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working</a:t>
            </a:r>
            <a:r>
              <a:rPr sz="1200" spc="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sessions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50" dirty="0">
                <a:latin typeface="Arial"/>
                <a:cs typeface="Arial"/>
              </a:rPr>
              <a:t>with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key </a:t>
            </a:r>
            <a:r>
              <a:rPr sz="1200" spc="10" dirty="0">
                <a:latin typeface="Arial"/>
                <a:cs typeface="Arial"/>
              </a:rPr>
              <a:t>local</a:t>
            </a:r>
            <a:r>
              <a:rPr sz="1200" spc="80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stakeholders</a:t>
            </a:r>
            <a:r>
              <a:rPr sz="1200" spc="65" dirty="0">
                <a:latin typeface="Arial"/>
                <a:cs typeface="Arial"/>
              </a:rPr>
              <a:t> </a:t>
            </a:r>
            <a:r>
              <a:rPr sz="1200" spc="55" dirty="0">
                <a:latin typeface="Arial"/>
                <a:cs typeface="Arial"/>
              </a:rPr>
              <a:t>to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refine </a:t>
            </a:r>
            <a:r>
              <a:rPr sz="1200" spc="10" dirty="0">
                <a:latin typeface="Arial"/>
                <a:cs typeface="Arial"/>
              </a:rPr>
              <a:t>project</a:t>
            </a:r>
            <a:r>
              <a:rPr sz="1200" spc="17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ideas</a:t>
            </a:r>
            <a:endParaRPr sz="1200" dirty="0">
              <a:latin typeface="Arial"/>
              <a:cs typeface="Arial"/>
            </a:endParaRPr>
          </a:p>
          <a:p>
            <a:pPr marL="228600" marR="214629" indent="-216535">
              <a:lnSpc>
                <a:spcPct val="100000"/>
              </a:lnSpc>
              <a:spcBef>
                <a:spcPts val="505"/>
              </a:spcBef>
              <a:buChar char="•"/>
              <a:tabLst>
                <a:tab pos="228600" algn="l"/>
              </a:tabLst>
            </a:pPr>
            <a:r>
              <a:rPr sz="1200" spc="10" dirty="0">
                <a:latin typeface="Arial"/>
                <a:cs typeface="Arial"/>
              </a:rPr>
              <a:t>Determine</a:t>
            </a:r>
            <a:r>
              <a:rPr sz="1200" spc="9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project</a:t>
            </a:r>
            <a:r>
              <a:rPr sz="1200" spc="145" dirty="0">
                <a:latin typeface="Arial"/>
                <a:cs typeface="Arial"/>
              </a:rPr>
              <a:t> </a:t>
            </a:r>
            <a:r>
              <a:rPr sz="1200" spc="10" dirty="0">
                <a:latin typeface="Arial"/>
                <a:cs typeface="Arial"/>
              </a:rPr>
              <a:t>costs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20" dirty="0">
                <a:latin typeface="Arial"/>
                <a:cs typeface="Arial"/>
              </a:rPr>
              <a:t>potential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20" dirty="0">
                <a:latin typeface="Arial"/>
                <a:cs typeface="Arial"/>
              </a:rPr>
              <a:t>funding</a:t>
            </a:r>
            <a:r>
              <a:rPr sz="1200" spc="16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sources</a:t>
            </a:r>
            <a:endParaRPr sz="1200" dirty="0">
              <a:latin typeface="Arial"/>
              <a:cs typeface="Arial"/>
            </a:endParaRPr>
          </a:p>
          <a:p>
            <a:pPr marL="228600" indent="-215900">
              <a:lnSpc>
                <a:spcPct val="100000"/>
              </a:lnSpc>
              <a:spcBef>
                <a:spcPts val="490"/>
              </a:spcBef>
              <a:buChar char="•"/>
              <a:tabLst>
                <a:tab pos="228600" algn="l"/>
              </a:tabLst>
            </a:pPr>
            <a:r>
              <a:rPr sz="1200" dirty="0">
                <a:latin typeface="Arial"/>
                <a:cs typeface="Arial"/>
              </a:rPr>
              <a:t>Conduct</a:t>
            </a:r>
            <a:r>
              <a:rPr sz="1200" spc="7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site</a:t>
            </a:r>
            <a:r>
              <a:rPr sz="1200" spc="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visits</a:t>
            </a:r>
            <a:r>
              <a:rPr sz="1200" spc="45" dirty="0">
                <a:latin typeface="Arial"/>
                <a:cs typeface="Arial"/>
              </a:rPr>
              <a:t> </a:t>
            </a:r>
            <a:r>
              <a:rPr sz="1200" spc="55" dirty="0">
                <a:latin typeface="Arial"/>
                <a:cs typeface="Arial"/>
              </a:rPr>
              <a:t>to </a:t>
            </a:r>
            <a:r>
              <a:rPr sz="1200" spc="-20" dirty="0">
                <a:latin typeface="Arial"/>
                <a:cs typeface="Arial"/>
              </a:rPr>
              <a:t>other</a:t>
            </a:r>
            <a:endParaRPr sz="1200" dirty="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  <a:spcBef>
                <a:spcPts val="15"/>
              </a:spcBef>
            </a:pPr>
            <a:r>
              <a:rPr sz="1200" dirty="0">
                <a:latin typeface="Arial"/>
                <a:cs typeface="Arial"/>
              </a:rPr>
              <a:t>cities</a:t>
            </a:r>
            <a:r>
              <a:rPr sz="1200" spc="60" dirty="0">
                <a:latin typeface="Arial"/>
                <a:cs typeface="Arial"/>
              </a:rPr>
              <a:t> </a:t>
            </a:r>
            <a:r>
              <a:rPr sz="1200" spc="55" dirty="0">
                <a:latin typeface="Arial"/>
                <a:cs typeface="Arial"/>
              </a:rPr>
              <a:t>to</a:t>
            </a:r>
            <a:r>
              <a:rPr sz="1200" spc="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learn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best</a:t>
            </a:r>
            <a:r>
              <a:rPr sz="1200" spc="5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practices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68922" y="2155317"/>
            <a:ext cx="935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u="sng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Key</a:t>
            </a:r>
            <a:r>
              <a:rPr sz="1200" i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2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activities: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11722" y="2556129"/>
            <a:ext cx="2299335" cy="10045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107950" indent="-216535">
              <a:lnSpc>
                <a:spcPct val="100000"/>
              </a:lnSpc>
              <a:spcBef>
                <a:spcPts val="100"/>
              </a:spcBef>
              <a:buChar char="•"/>
              <a:tabLst>
                <a:tab pos="228600" algn="l"/>
              </a:tabLst>
            </a:pPr>
            <a:r>
              <a:rPr sz="1200" spc="-10" dirty="0">
                <a:latin typeface="Arial"/>
                <a:cs typeface="Arial"/>
              </a:rPr>
              <a:t>Raise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capital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55" dirty="0">
                <a:latin typeface="Arial"/>
                <a:cs typeface="Arial"/>
              </a:rPr>
              <a:t>from</a:t>
            </a:r>
            <a:r>
              <a:rPr sz="1200" spc="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identified </a:t>
            </a:r>
            <a:r>
              <a:rPr sz="1200" dirty="0">
                <a:latin typeface="Arial"/>
                <a:cs typeface="Arial"/>
              </a:rPr>
              <a:t>funding</a:t>
            </a:r>
            <a:r>
              <a:rPr sz="1200" spc="27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sources</a:t>
            </a:r>
            <a:endParaRPr sz="1200" dirty="0">
              <a:latin typeface="Arial"/>
              <a:cs typeface="Arial"/>
            </a:endParaRPr>
          </a:p>
          <a:p>
            <a:pPr marL="228600" marR="5080" indent="-216535">
              <a:lnSpc>
                <a:spcPct val="100000"/>
              </a:lnSpc>
              <a:spcBef>
                <a:spcPts val="505"/>
              </a:spcBef>
              <a:buChar char="•"/>
              <a:tabLst>
                <a:tab pos="228600" algn="l"/>
              </a:tabLst>
            </a:pPr>
            <a:r>
              <a:rPr sz="1200" dirty="0">
                <a:latin typeface="Arial"/>
                <a:cs typeface="Arial"/>
              </a:rPr>
              <a:t>Identify</a:t>
            </a:r>
            <a:r>
              <a:rPr sz="1200" spc="2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local</a:t>
            </a:r>
            <a:r>
              <a:rPr sz="1200" spc="18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leaders</a:t>
            </a:r>
            <a:r>
              <a:rPr sz="1200" spc="18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20" dirty="0">
                <a:latin typeface="Arial"/>
                <a:cs typeface="Arial"/>
              </a:rPr>
              <a:t>practitioners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55" dirty="0">
                <a:latin typeface="Arial"/>
                <a:cs typeface="Arial"/>
              </a:rPr>
              <a:t>to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spc="20" dirty="0">
                <a:latin typeface="Arial"/>
                <a:cs typeface="Arial"/>
              </a:rPr>
              <a:t>drive</a:t>
            </a:r>
            <a:r>
              <a:rPr sz="1200" spc="3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projects forward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69150" y="1896998"/>
            <a:ext cx="2419985" cy="0"/>
          </a:xfrm>
          <a:custGeom>
            <a:avLst/>
            <a:gdLst/>
            <a:ahLst/>
            <a:cxnLst/>
            <a:rect l="l" t="t" r="r" b="b"/>
            <a:pathLst>
              <a:path w="2419985">
                <a:moveTo>
                  <a:pt x="0" y="0"/>
                </a:moveTo>
                <a:lnTo>
                  <a:pt x="2419845" y="0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3140836" y="1896998"/>
            <a:ext cx="2419985" cy="0"/>
          </a:xfrm>
          <a:custGeom>
            <a:avLst/>
            <a:gdLst/>
            <a:ahLst/>
            <a:cxnLst/>
            <a:rect l="l" t="t" r="r" b="b"/>
            <a:pathLst>
              <a:path w="2419985">
                <a:moveTo>
                  <a:pt x="0" y="0"/>
                </a:moveTo>
                <a:lnTo>
                  <a:pt x="2419858" y="0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5935853" y="1896998"/>
            <a:ext cx="2419985" cy="0"/>
          </a:xfrm>
          <a:custGeom>
            <a:avLst/>
            <a:gdLst/>
            <a:ahLst/>
            <a:cxnLst/>
            <a:rect l="l" t="t" r="r" b="b"/>
            <a:pathLst>
              <a:path w="2419984">
                <a:moveTo>
                  <a:pt x="0" y="0"/>
                </a:moveTo>
                <a:lnTo>
                  <a:pt x="2419730" y="0"/>
                </a:lnTo>
              </a:path>
            </a:pathLst>
          </a:custGeom>
          <a:ln w="9525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11"/>
          <p:cNvSpPr txBox="1"/>
          <p:nvPr/>
        </p:nvSpPr>
        <p:spPr>
          <a:xfrm>
            <a:off x="3535426" y="4100576"/>
            <a:ext cx="1353185" cy="51943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2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Estimated</a:t>
            </a:r>
            <a:r>
              <a:rPr sz="1200" i="1" u="sng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2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Timeline: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200" spc="-100" dirty="0">
                <a:latin typeface="Arial"/>
                <a:cs typeface="Arial"/>
              </a:rPr>
              <a:t>1.5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months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46952" y="4100576"/>
            <a:ext cx="1353185" cy="51943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2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Estimated</a:t>
            </a:r>
            <a:r>
              <a:rPr sz="1200" i="1" u="sng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2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Timeline: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200" spc="-160" dirty="0">
                <a:latin typeface="Arial"/>
                <a:cs typeface="Arial"/>
              </a:rPr>
              <a:t>1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35" dirty="0">
                <a:latin typeface="Arial"/>
                <a:cs typeface="Arial"/>
              </a:rPr>
              <a:t>month</a:t>
            </a:r>
            <a:endParaRPr sz="1200" dirty="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8338" y="4158385"/>
            <a:ext cx="294015" cy="271045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24967" y="992885"/>
            <a:ext cx="2019300" cy="839469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500" i="1" spc="-30" dirty="0">
                <a:latin typeface="Arial"/>
                <a:cs typeface="Arial"/>
              </a:rPr>
              <a:t>Phase</a:t>
            </a:r>
            <a:r>
              <a:rPr sz="1500" i="1" spc="-60" dirty="0">
                <a:latin typeface="Arial"/>
                <a:cs typeface="Arial"/>
              </a:rPr>
              <a:t> </a:t>
            </a:r>
            <a:r>
              <a:rPr sz="1500" i="1" spc="-25" dirty="0">
                <a:latin typeface="Arial"/>
                <a:cs typeface="Arial"/>
              </a:rPr>
              <a:t>I:</a:t>
            </a:r>
            <a:endParaRPr sz="15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500" b="1" spc="-10" dirty="0">
                <a:solidFill>
                  <a:srgbClr val="4985E8"/>
                </a:solidFill>
                <a:latin typeface="Arial"/>
                <a:cs typeface="Arial"/>
              </a:rPr>
              <a:t>Research</a:t>
            </a:r>
            <a:r>
              <a:rPr sz="1500" b="1" spc="20" dirty="0">
                <a:solidFill>
                  <a:srgbClr val="4985E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4985E8"/>
                </a:solidFill>
                <a:latin typeface="Arial"/>
                <a:cs typeface="Arial"/>
              </a:rPr>
              <a:t>context</a:t>
            </a:r>
            <a:r>
              <a:rPr sz="1500" b="1" spc="5" dirty="0">
                <a:solidFill>
                  <a:srgbClr val="4985E8"/>
                </a:solidFill>
                <a:latin typeface="Arial"/>
                <a:cs typeface="Arial"/>
              </a:rPr>
              <a:t> </a:t>
            </a:r>
            <a:r>
              <a:rPr sz="1500" b="1" spc="-25" dirty="0">
                <a:solidFill>
                  <a:srgbClr val="4985E8"/>
                </a:solidFill>
                <a:latin typeface="Arial"/>
                <a:cs typeface="Arial"/>
              </a:rPr>
              <a:t>and </a:t>
            </a:r>
            <a:r>
              <a:rPr sz="1500" b="1" dirty="0">
                <a:solidFill>
                  <a:srgbClr val="4985E8"/>
                </a:solidFill>
                <a:latin typeface="Arial"/>
                <a:cs typeface="Arial"/>
              </a:rPr>
              <a:t>identify</a:t>
            </a:r>
            <a:r>
              <a:rPr sz="1500" b="1" spc="55" dirty="0">
                <a:solidFill>
                  <a:srgbClr val="4985E8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4985E8"/>
                </a:solidFill>
                <a:latin typeface="Arial"/>
                <a:cs typeface="Arial"/>
              </a:rPr>
              <a:t>opportunities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52978" y="992885"/>
            <a:ext cx="2284095" cy="839469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500" i="1" spc="-30" dirty="0">
                <a:latin typeface="Arial"/>
                <a:cs typeface="Arial"/>
              </a:rPr>
              <a:t>Phase</a:t>
            </a:r>
            <a:r>
              <a:rPr sz="1500" i="1" spc="-60" dirty="0">
                <a:latin typeface="Arial"/>
                <a:cs typeface="Arial"/>
              </a:rPr>
              <a:t> </a:t>
            </a:r>
            <a:r>
              <a:rPr sz="1500" i="1" spc="-25" dirty="0">
                <a:latin typeface="Arial"/>
                <a:cs typeface="Arial"/>
              </a:rPr>
              <a:t>II:</a:t>
            </a:r>
            <a:endParaRPr sz="15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500" b="1" dirty="0">
                <a:solidFill>
                  <a:srgbClr val="4985E8"/>
                </a:solidFill>
                <a:latin typeface="Arial"/>
                <a:cs typeface="Arial"/>
              </a:rPr>
              <a:t>Refine</a:t>
            </a:r>
            <a:r>
              <a:rPr sz="1500" b="1" spc="-20" dirty="0">
                <a:solidFill>
                  <a:srgbClr val="4985E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4985E8"/>
                </a:solidFill>
                <a:latin typeface="Arial"/>
                <a:cs typeface="Arial"/>
              </a:rPr>
              <a:t>opportunities</a:t>
            </a:r>
            <a:r>
              <a:rPr sz="1500" b="1" spc="-30" dirty="0">
                <a:solidFill>
                  <a:srgbClr val="4985E8"/>
                </a:solidFill>
                <a:latin typeface="Arial"/>
                <a:cs typeface="Arial"/>
              </a:rPr>
              <a:t> </a:t>
            </a:r>
            <a:r>
              <a:rPr sz="1500" b="1" spc="-25" dirty="0">
                <a:solidFill>
                  <a:srgbClr val="4985E8"/>
                </a:solidFill>
                <a:latin typeface="Arial"/>
                <a:cs typeface="Arial"/>
              </a:rPr>
              <a:t>and </a:t>
            </a:r>
            <a:r>
              <a:rPr sz="1500" b="1" dirty="0">
                <a:solidFill>
                  <a:srgbClr val="4985E8"/>
                </a:solidFill>
                <a:latin typeface="Arial"/>
                <a:cs typeface="Arial"/>
              </a:rPr>
              <a:t>draft</a:t>
            </a:r>
            <a:r>
              <a:rPr sz="1500" b="1" spc="105" dirty="0">
                <a:solidFill>
                  <a:srgbClr val="4985E8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4985E8"/>
                </a:solidFill>
                <a:latin typeface="Arial"/>
                <a:cs typeface="Arial"/>
              </a:rPr>
              <a:t>Playbook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80938" y="992885"/>
            <a:ext cx="2186305" cy="61087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500" i="1" spc="-30" dirty="0">
                <a:latin typeface="Arial"/>
                <a:cs typeface="Arial"/>
              </a:rPr>
              <a:t>Phase</a:t>
            </a:r>
            <a:r>
              <a:rPr sz="1500" i="1" spc="-60" dirty="0">
                <a:latin typeface="Arial"/>
                <a:cs typeface="Arial"/>
              </a:rPr>
              <a:t> </a:t>
            </a:r>
            <a:r>
              <a:rPr sz="1500" i="1" spc="-25" dirty="0">
                <a:latin typeface="Arial"/>
                <a:cs typeface="Arial"/>
              </a:rPr>
              <a:t>II:</a:t>
            </a:r>
            <a:endParaRPr sz="15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500" b="1" dirty="0">
                <a:solidFill>
                  <a:srgbClr val="4985E8"/>
                </a:solidFill>
                <a:latin typeface="Arial"/>
                <a:cs typeface="Arial"/>
              </a:rPr>
              <a:t>Project</a:t>
            </a:r>
            <a:r>
              <a:rPr sz="1500" b="1" spc="-25" dirty="0">
                <a:solidFill>
                  <a:srgbClr val="4985E8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4985E8"/>
                </a:solidFill>
                <a:latin typeface="Arial"/>
                <a:cs typeface="Arial"/>
              </a:rPr>
              <a:t>implementation</a:t>
            </a:r>
            <a:endParaRPr sz="1500" dirty="0">
              <a:latin typeface="Arial"/>
              <a:cs typeface="Arial"/>
            </a:endParaRPr>
          </a:p>
        </p:txBody>
      </p:sp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92356" y="868285"/>
            <a:ext cx="463671" cy="463671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27391" y="886660"/>
            <a:ext cx="477418" cy="426933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28762" y="2001951"/>
            <a:ext cx="298609" cy="307797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45431" y="2001951"/>
            <a:ext cx="298609" cy="307797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3744" y="2001951"/>
            <a:ext cx="298609" cy="307797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50024" y="4158385"/>
            <a:ext cx="294015" cy="271045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33356" y="4158385"/>
            <a:ext cx="294015" cy="271045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8849614" y="4874767"/>
            <a:ext cx="1625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solidFill>
                  <a:srgbClr val="083B92"/>
                </a:solidFill>
                <a:latin typeface="Arial"/>
                <a:cs typeface="Arial"/>
              </a:rPr>
              <a:t>19</a:t>
            </a:r>
            <a:endParaRPr sz="1000" dirty="0">
              <a:latin typeface="Arial"/>
              <a:cs typeface="Arial"/>
            </a:endParaRPr>
          </a:p>
        </p:txBody>
      </p:sp>
      <p:pic>
        <p:nvPicPr>
          <p:cNvPr id="25" name="object 2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94432" y="897905"/>
            <a:ext cx="358818" cy="413497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55880" y="4978400"/>
            <a:ext cx="142049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b="1" spc="-10" dirty="0">
                <a:latin typeface="Arial"/>
                <a:cs typeface="Arial"/>
              </a:rPr>
              <a:t>Source:</a:t>
            </a:r>
            <a:r>
              <a:rPr sz="700" b="1" spc="7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6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New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Localism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spc="-20" dirty="0">
                <a:latin typeface="Arial"/>
                <a:cs typeface="Arial"/>
              </a:rPr>
              <a:t>(2024).</a:t>
            </a:r>
            <a:endParaRPr sz="700" dirty="0">
              <a:latin typeface="Arial"/>
              <a:cs typeface="Arial"/>
            </a:endParaRPr>
          </a:p>
        </p:txBody>
      </p:sp>
      <p:pic>
        <p:nvPicPr>
          <p:cNvPr id="28" name="object 2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35347" y="4861441"/>
            <a:ext cx="545147" cy="181799"/>
          </a:xfrm>
          <a:prstGeom prst="rect">
            <a:avLst/>
          </a:prstGeom>
        </p:spPr>
      </p:pic>
      <p:sp>
        <p:nvSpPr>
          <p:cNvPr id="29" name="object 12">
            <a:extLst>
              <a:ext uri="{FF2B5EF4-FFF2-40B4-BE49-F238E27FC236}">
                <a16:creationId xmlns:a16="http://schemas.microsoft.com/office/drawing/2014/main" id="{E4488974-E258-C6A1-2C93-F89B5D6854D9}"/>
              </a:ext>
            </a:extLst>
          </p:cNvPr>
          <p:cNvSpPr/>
          <p:nvPr/>
        </p:nvSpPr>
        <p:spPr>
          <a:xfrm>
            <a:off x="0" y="0"/>
            <a:ext cx="9128760" cy="735965"/>
          </a:xfrm>
          <a:custGeom>
            <a:avLst/>
            <a:gdLst/>
            <a:ahLst/>
            <a:cxnLst/>
            <a:rect l="l" t="t" r="r" b="b"/>
            <a:pathLst>
              <a:path w="9128760" h="735965">
                <a:moveTo>
                  <a:pt x="0" y="735964"/>
                </a:moveTo>
                <a:lnTo>
                  <a:pt x="9128225" y="735964"/>
                </a:lnTo>
                <a:lnTo>
                  <a:pt x="9128225" y="0"/>
                </a:lnTo>
                <a:lnTo>
                  <a:pt x="0" y="0"/>
                </a:lnTo>
                <a:lnTo>
                  <a:pt x="0" y="73596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object 13">
            <a:extLst>
              <a:ext uri="{FF2B5EF4-FFF2-40B4-BE49-F238E27FC236}">
                <a16:creationId xmlns:a16="http://schemas.microsoft.com/office/drawing/2014/main" id="{486C042D-7141-7A9D-8210-CEEF06D3CEF9}"/>
              </a:ext>
            </a:extLst>
          </p:cNvPr>
          <p:cNvSpPr txBox="1"/>
          <p:nvPr/>
        </p:nvSpPr>
        <p:spPr>
          <a:xfrm>
            <a:off x="228600" y="203961"/>
            <a:ext cx="867857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800" b="1" dirty="0">
                <a:solidFill>
                  <a:srgbClr val="001F5F"/>
                </a:solidFill>
                <a:latin typeface="Arial"/>
                <a:cs typeface="Arial"/>
              </a:rPr>
              <a:t>Hampton</a:t>
            </a:r>
            <a:r>
              <a:rPr lang="en-US" sz="18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1F5F"/>
                </a:solidFill>
                <a:latin typeface="Arial"/>
                <a:cs typeface="Arial"/>
              </a:rPr>
              <a:t>Roads Investment Playbook | </a:t>
            </a:r>
            <a:r>
              <a:rPr lang="en-US" b="1" spc="-10" dirty="0">
                <a:solidFill>
                  <a:srgbClr val="4471C4"/>
                </a:solidFill>
                <a:latin typeface="Arial"/>
                <a:cs typeface="Arial"/>
              </a:rPr>
              <a:t>What’s Next?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3300FE71BE1E4F935ED943C59F46B9" ma:contentTypeVersion="15" ma:contentTypeDescription="Create a new document." ma:contentTypeScope="" ma:versionID="b3ebed4b1b7f3633e0f503fc4840fdf2">
  <xsd:schema xmlns:xsd="http://www.w3.org/2001/XMLSchema" xmlns:xs="http://www.w3.org/2001/XMLSchema" xmlns:p="http://schemas.microsoft.com/office/2006/metadata/properties" xmlns:ns2="d62f7a29-e651-4cd6-9ca9-61cb629d2b7f" xmlns:ns3="054d6245-2939-4021-a0d5-77d1dbf48362" targetNamespace="http://schemas.microsoft.com/office/2006/metadata/properties" ma:root="true" ma:fieldsID="a9b4ca9a70c645ed2919fe51d15141fc" ns2:_="" ns3:_="">
    <xsd:import namespace="d62f7a29-e651-4cd6-9ca9-61cb629d2b7f"/>
    <xsd:import namespace="054d6245-2939-4021-a0d5-77d1dbf483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2f7a29-e651-4cd6-9ca9-61cb629d2b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0368d5b-20ea-4132-83d3-6e31fee3f7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4d6245-2939-4021-a0d5-77d1dbf4836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9fb28f8-5051-4d8c-8ec4-c2001a785768}" ma:internalName="TaxCatchAll" ma:showField="CatchAllData" ma:web="054d6245-2939-4021-a0d5-77d1dbf483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54d6245-2939-4021-a0d5-77d1dbf48362" xsi:nil="true"/>
    <lcf76f155ced4ddcb4097134ff3c332f xmlns="d62f7a29-e651-4cd6-9ca9-61cb629d2b7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7486CE-C293-4130-9366-1DB1025213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2f7a29-e651-4cd6-9ca9-61cb629d2b7f"/>
    <ds:schemaRef ds:uri="054d6245-2939-4021-a0d5-77d1dbf483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91A37E-0993-4876-9FB2-2BB53B2272C1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054d6245-2939-4021-a0d5-77d1dbf48362"/>
    <ds:schemaRef ds:uri="http://schemas.microsoft.com/office/infopath/2007/PartnerControls"/>
    <ds:schemaRef ds:uri="d62f7a29-e651-4cd6-9ca9-61cb629d2b7f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3F20B7B-1CD3-46C8-9174-29EA9862A6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742</TotalTime>
  <Words>2727</Words>
  <Application>Microsoft Macintosh PowerPoint</Application>
  <PresentationFormat>On-screen Show (16:9)</PresentationFormat>
  <Paragraphs>359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 Unicode MS</vt:lpstr>
      <vt:lpstr>Aptos</vt:lpstr>
      <vt:lpstr>Arial</vt:lpstr>
      <vt:lpstr>Calibri</vt:lpstr>
      <vt:lpstr>Raleway</vt:lpstr>
      <vt:lpstr>Times New Roman</vt:lpstr>
      <vt:lpstr>Office Theme</vt:lpstr>
      <vt:lpstr>Hampton Roads Investment Playbook (Phase I)</vt:lpstr>
      <vt:lpstr>Hampton Roads Investment Playbook - Context</vt:lpstr>
      <vt:lpstr>Hampton Roads Investment Playbook - Phase I</vt:lpstr>
      <vt:lpstr>PowerPoint Presentation</vt:lpstr>
      <vt:lpstr>Federal Procurement | A Remarkably Robust Economy</vt:lpstr>
      <vt:lpstr>Federal Procurement | Cornerstone of the Submarine Industrial Base</vt:lpstr>
      <vt:lpstr>PowerPoint Presentation</vt:lpstr>
      <vt:lpstr>PowerPoint Presentation</vt:lpstr>
      <vt:lpstr>PowerPoint Presentation</vt:lpstr>
      <vt:lpstr>PowerPoint Presentation</vt:lpstr>
      <vt:lpstr>Hampton Roads Investment Playbook (Phase I)</vt:lpstr>
      <vt:lpstr>Green Supply Chains - Opportunity Areas</vt:lpstr>
      <vt:lpstr>Key Technology Areas - Opportunity Areas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Hampton Roads Investment Playbook (Phase I)</dc:title>
  <dc:creator>Victoria Orozco</dc:creator>
  <cp:lastModifiedBy>Doug Smith</cp:lastModifiedBy>
  <cp:revision>14</cp:revision>
  <cp:lastPrinted>2024-10-22T14:57:52Z</cp:lastPrinted>
  <dcterms:created xsi:type="dcterms:W3CDTF">2024-09-19T15:59:26Z</dcterms:created>
  <dcterms:modified xsi:type="dcterms:W3CDTF">2025-02-11T20:05:19Z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2024-09-19T00:00:00Z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ContentTypeId">
    <vt:lpwstr>0x0101004F3300FE71BE1E4F935ED943C59F46B9</vt:lpwstr>
  </property>
  <property fmtid="{D5CDD505-2E9C-101B-9397-08002B2CF9AE}" pid="7" name="MediaServiceImageTags">
    <vt:lpwstr/>
  </property>
</Properties>
</file>