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317" r:id="rId4"/>
    <p:sldId id="259" r:id="rId5"/>
    <p:sldId id="260" r:id="rId6"/>
    <p:sldId id="261" r:id="rId7"/>
    <p:sldId id="316" r:id="rId8"/>
    <p:sldId id="315" r:id="rId9"/>
    <p:sldId id="303" r:id="rId10"/>
    <p:sldId id="262" r:id="rId11"/>
    <p:sldId id="306" r:id="rId12"/>
    <p:sldId id="307" r:id="rId13"/>
    <p:sldId id="308" r:id="rId14"/>
    <p:sldId id="311" r:id="rId15"/>
    <p:sldId id="320" r:id="rId16"/>
    <p:sldId id="319" r:id="rId17"/>
    <p:sldId id="257" r:id="rId18"/>
    <p:sldId id="268" r:id="rId19"/>
    <p:sldId id="271" r:id="rId20"/>
    <p:sldId id="273" r:id="rId21"/>
    <p:sldId id="274" r:id="rId22"/>
    <p:sldId id="31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321" r:id="rId35"/>
    <p:sldId id="323" r:id="rId36"/>
    <p:sldId id="322" r:id="rId37"/>
    <p:sldId id="294" r:id="rId38"/>
    <p:sldId id="32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C5F0"/>
    <a:srgbClr val="9FA2EB"/>
    <a:srgbClr val="A98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718"/>
  </p:normalViewPr>
  <p:slideViewPr>
    <p:cSldViewPr snapToGrid="0">
      <p:cViewPr varScale="1">
        <p:scale>
          <a:sx n="70" d="100"/>
          <a:sy n="70" d="100"/>
        </p:scale>
        <p:origin x="1138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7CC4A-7DB6-6147-A4CD-9B8B6241F67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AEF39-604E-1443-A0F5-30D87596C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6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3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88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61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43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00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33bfec41e2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2" name="Google Shape;272;g333bfec41e2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41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3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33bfec41e2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2" name="Google Shape;272;g333bfec41e2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266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af87fb214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g2af87fb214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0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af87fb2148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g2af87fb2148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44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3bfec41e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11" name="Google Shape;211;g333bfec41e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529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3bfec41e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11" name="Google Shape;211;g333bfec41e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035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3bfec41e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11" name="Google Shape;211;g333bfec41e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025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af87fb2148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6" name="Google Shape;256;g2af87fb2148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08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2F95-D43E-F99F-AFBD-08CD1C288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18920-A049-1756-7D2E-F656D7CB1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9A17F-FC88-D97B-0E15-08A42F22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EBEBC-EE5F-BF7A-4125-EBDAF52B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999C2-BC21-3D0A-92CD-82E62819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7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9112-9F5C-0CBC-C567-A57EDC3B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4423AC-FF72-7A20-1E99-25B0F5AAF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4A65C-9556-31D1-4E14-4A51F162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FDB01-9C63-4C66-CC3B-91EED036F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B83D2-A007-3FC7-1A62-745B5CD0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3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2A0FF6-1A3A-4077-C212-B7EC17B1F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A1B00-EE45-D925-F48B-662BDB9BA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B4402-9532-8B68-A2AB-22CC77B94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DC2BA-8394-F205-5233-45870DFB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1ECDB-646C-6C4B-1829-AEE19B66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4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C8BC-A279-C3DB-51A5-AA9CE3592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E279C-0AAC-50FA-399D-CD9704548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C9FF2-B989-D0CE-BE92-78ECEC88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C0399-5106-BD57-0AD3-BB9E62CA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A2A46-5571-7057-51CB-A7773A7B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725D9-D3E9-331C-94CD-9FA39CD1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91A50-2B1E-4549-ED72-0F0479DD2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EFEE0-7AD1-03B7-D767-F1278FEA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C83CC-E824-418D-DFB5-1007DBCD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207DC-BF27-A4EB-B2D5-B5755B70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4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3055-45F4-C4A5-3435-28A0ECA5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BBEB7-AFBE-02F8-D9F9-A4A9E554B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2816F4-ECC5-3A95-8F2E-9ADE37309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5ACB5-2237-3086-578C-D27F1FD2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281AD-F904-745F-A394-8735F7F0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0A24-8711-271D-D479-F718C3A7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4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A7250-2B5C-DBD3-C810-53042AFF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75B83-5723-FC6B-7DA8-1E220AE7E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74F11-3D30-2021-A894-A5751B5FB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185AB-4EDE-6232-336E-67D44BA2D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036223-1A5F-66B3-5C3A-F415E2D80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C0D50B-463B-1262-F326-760D29EC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0A829D-076F-A272-66F3-2C656B407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173579-EFFE-5290-A35E-47EFA138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5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C267D-CCF5-1EB8-F825-5AB701CE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F43517-F280-043B-C1A2-CFDB76B9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02F13-8FC0-F02D-AB06-A03BA6C3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7992C-BD27-E658-FEA7-B15205724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17CFC0-DD85-AC2B-1505-82C37EE9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72C6A-4D39-C9FB-7C11-53754781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3AB63-2897-DC3D-A550-3134C167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1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9E3D-74E7-2782-A34F-D691A21F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BA086-58CF-3575-31E4-7FA0364A3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01028-A33B-3A54-4E73-E65FA9598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A0769-9F73-3D4F-DF84-EEE9A6E5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34899-108F-726E-A656-0635A67B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DE71F-DADD-71E6-29B0-54E531B8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3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A5869-B07D-BEA3-5039-D70B78CA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2A01F-7F1A-B8D1-674D-86FE0437E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F4616-E82D-F6FF-1692-44170C425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60FC3-D0FE-7517-92A1-794238F5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3A3E7-7D74-53DA-F679-B85EA86F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AEA90-49A2-252C-ACBD-48C36DF0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7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B70C1D-7CE3-2F66-3BB9-B35DFFFB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1436C-7706-A84B-0BD7-DBEE5A21F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425BD-9698-6B23-9D08-463CE5B44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1FDDE-367C-CB40-BDA2-10215BFF15D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8C7FA-3240-2CEE-6EA7-251909AD5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ABBAE-EDE5-A66D-DEB8-7E6BFE806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034D9-E090-E841-BBFF-8A2A3C26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9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hyperlink" Target="https://www.mwcog.org/community/planning-areas/housing-and-homelessness/regional-housing-initiative/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hyperlink" Target="https://nlihc.org/oor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6351027">
            <a:off x="5889661" y="419364"/>
            <a:ext cx="9859391" cy="5610890"/>
          </a:xfrm>
          <a:custGeom>
            <a:avLst/>
            <a:gdLst/>
            <a:ahLst/>
            <a:cxnLst/>
            <a:rect l="l" t="t" r="r" b="b"/>
            <a:pathLst>
              <a:path w="14789087" h="8416335" extrusionOk="0">
                <a:moveTo>
                  <a:pt x="0" y="0"/>
                </a:moveTo>
                <a:lnTo>
                  <a:pt x="14789087" y="0"/>
                </a:lnTo>
                <a:lnTo>
                  <a:pt x="14789087" y="8416335"/>
                </a:lnTo>
                <a:lnTo>
                  <a:pt x="0" y="841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5" name="Google Shape;85;p1"/>
          <p:cNvSpPr/>
          <p:nvPr/>
        </p:nvSpPr>
        <p:spPr>
          <a:xfrm rot="-563612">
            <a:off x="7058604" y="3928487"/>
            <a:ext cx="5198111" cy="3912760"/>
          </a:xfrm>
          <a:custGeom>
            <a:avLst/>
            <a:gdLst/>
            <a:ahLst/>
            <a:cxnLst/>
            <a:rect l="l" t="t" r="r" b="b"/>
            <a:pathLst>
              <a:path w="7797166" h="5869140" extrusionOk="0">
                <a:moveTo>
                  <a:pt x="0" y="0"/>
                </a:moveTo>
                <a:lnTo>
                  <a:pt x="7797166" y="0"/>
                </a:lnTo>
                <a:lnTo>
                  <a:pt x="7797166" y="5869140"/>
                </a:lnTo>
                <a:lnTo>
                  <a:pt x="0" y="5869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8" name="Google Shape;88;p1"/>
          <p:cNvSpPr txBox="1"/>
          <p:nvPr/>
        </p:nvSpPr>
        <p:spPr>
          <a:xfrm>
            <a:off x="597208" y="3801425"/>
            <a:ext cx="7707087" cy="138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2133" i="1" dirty="0"/>
              <a:t>Building a Regional Alliance to </a:t>
            </a:r>
          </a:p>
          <a:p>
            <a:pPr lvl="0"/>
            <a:r>
              <a:rPr lang="en-US" sz="2133" i="1" dirty="0"/>
              <a:t>Promote Housing Affordability</a:t>
            </a:r>
          </a:p>
          <a:p>
            <a:pPr lvl="0"/>
            <a:endParaRPr lang="en-US" sz="2133" i="1" dirty="0">
              <a:latin typeface="Raleway"/>
              <a:sym typeface="Raleway"/>
            </a:endParaRPr>
          </a:p>
          <a:p>
            <a:pPr>
              <a:lnSpc>
                <a:spcPct val="140014"/>
              </a:lnSpc>
            </a:pPr>
            <a:r>
              <a:rPr lang="en-US" sz="1866" dirty="0">
                <a:latin typeface="Raleway"/>
                <a:sym typeface="Raleway"/>
              </a:rPr>
              <a:t>12-15-25</a:t>
            </a:r>
            <a:endParaRPr sz="1200" dirty="0"/>
          </a:p>
        </p:txBody>
      </p:sp>
      <p:sp>
        <p:nvSpPr>
          <p:cNvPr id="91" name="Google Shape;91;p1"/>
          <p:cNvSpPr txBox="1"/>
          <p:nvPr/>
        </p:nvSpPr>
        <p:spPr>
          <a:xfrm>
            <a:off x="685800" y="5894042"/>
            <a:ext cx="5361818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566B9D"/>
                </a:solidFill>
                <a:latin typeface="Raleway"/>
                <a:sym typeface="Raleway"/>
              </a:rPr>
              <a:t>Jill Norcross</a:t>
            </a:r>
          </a:p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566B9D"/>
                </a:solidFill>
                <a:latin typeface="Raleway"/>
                <a:sym typeface="Raleway"/>
              </a:rPr>
              <a:t>Northern Virginia Affordable Housing Alliance</a:t>
            </a:r>
            <a:endParaRPr sz="1600" dirty="0"/>
          </a:p>
        </p:txBody>
      </p:sp>
      <p:sp>
        <p:nvSpPr>
          <p:cNvPr id="96" name="Google Shape;96;p1"/>
          <p:cNvSpPr/>
          <p:nvPr/>
        </p:nvSpPr>
        <p:spPr>
          <a:xfrm>
            <a:off x="524177" y="227698"/>
            <a:ext cx="2751683" cy="2062682"/>
          </a:xfrm>
          <a:custGeom>
            <a:avLst/>
            <a:gdLst/>
            <a:ahLst/>
            <a:cxnLst/>
            <a:rect l="l" t="t" r="r" b="b"/>
            <a:pathLst>
              <a:path w="1944109" h="1531193" extrusionOk="0">
                <a:moveTo>
                  <a:pt x="0" y="0"/>
                </a:moveTo>
                <a:lnTo>
                  <a:pt x="1944109" y="0"/>
                </a:lnTo>
                <a:lnTo>
                  <a:pt x="1944109" y="1531193"/>
                </a:lnTo>
                <a:lnTo>
                  <a:pt x="0" y="1531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1349" b="-11836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91;p1">
            <a:extLst>
              <a:ext uri="{FF2B5EF4-FFF2-40B4-BE49-F238E27FC236}">
                <a16:creationId xmlns:a16="http://schemas.microsoft.com/office/drawing/2014/main" id="{E2A28CEA-9FA2-324C-8BF0-F028490C0754}"/>
              </a:ext>
            </a:extLst>
          </p:cNvPr>
          <p:cNvSpPr txBox="1"/>
          <p:nvPr/>
        </p:nvSpPr>
        <p:spPr>
          <a:xfrm>
            <a:off x="8600635" y="6404925"/>
            <a:ext cx="35052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566B9D"/>
                </a:solidFill>
                <a:latin typeface="Raleway"/>
                <a:sym typeface="Raleway"/>
              </a:rPr>
              <a:t>Fairfax Crest, Fairfax County</a:t>
            </a:r>
            <a:endParaRPr sz="1200" dirty="0"/>
          </a:p>
        </p:txBody>
      </p:sp>
      <p:sp>
        <p:nvSpPr>
          <p:cNvPr id="18" name="Google Shape;189;p4">
            <a:extLst>
              <a:ext uri="{FF2B5EF4-FFF2-40B4-BE49-F238E27FC236}">
                <a16:creationId xmlns:a16="http://schemas.microsoft.com/office/drawing/2014/main" id="{78565CC6-FA06-D444-BF1A-34F9E6B82C92}"/>
              </a:ext>
            </a:extLst>
          </p:cNvPr>
          <p:cNvSpPr/>
          <p:nvPr/>
        </p:nvSpPr>
        <p:spPr>
          <a:xfrm rot="-2057171">
            <a:off x="-1362274" y="-1107618"/>
            <a:ext cx="6654601" cy="3787073"/>
          </a:xfrm>
          <a:custGeom>
            <a:avLst/>
            <a:gdLst/>
            <a:ahLst/>
            <a:cxnLst/>
            <a:rect l="l" t="t" r="r" b="b"/>
            <a:pathLst>
              <a:path w="9981902" h="5680610" extrusionOk="0">
                <a:moveTo>
                  <a:pt x="0" y="0"/>
                </a:moveTo>
                <a:lnTo>
                  <a:pt x="9981903" y="0"/>
                </a:lnTo>
                <a:lnTo>
                  <a:pt x="9981903" y="5680610"/>
                </a:lnTo>
                <a:lnTo>
                  <a:pt x="0" y="5680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 sz="1200" dirty="0"/>
              <a:t>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F2BDF8-D094-2546-9176-95FE358D1FB1}"/>
              </a:ext>
            </a:extLst>
          </p:cNvPr>
          <p:cNvSpPr/>
          <p:nvPr/>
        </p:nvSpPr>
        <p:spPr>
          <a:xfrm>
            <a:off x="524177" y="2996079"/>
            <a:ext cx="6960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Raleway"/>
                <a:sym typeface="Raleway"/>
              </a:rPr>
              <a:t>Chesapeake Alliance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A3D9A-6CF5-684D-BD52-4695E6F38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773" y="1428492"/>
            <a:ext cx="5248569" cy="474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1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"/>
          <p:cNvSpPr/>
          <p:nvPr/>
        </p:nvSpPr>
        <p:spPr>
          <a:xfrm rot="10800000">
            <a:off x="6253529" y="-913212"/>
            <a:ext cx="7630085" cy="4342212"/>
          </a:xfrm>
          <a:custGeom>
            <a:avLst/>
            <a:gdLst/>
            <a:ahLst/>
            <a:cxnLst/>
            <a:rect l="l" t="t" r="r" b="b"/>
            <a:pathLst>
              <a:path w="11445127" h="6513318" extrusionOk="0">
                <a:moveTo>
                  <a:pt x="11445126" y="6513318"/>
                </a:moveTo>
                <a:lnTo>
                  <a:pt x="0" y="6513318"/>
                </a:lnTo>
                <a:lnTo>
                  <a:pt x="0" y="0"/>
                </a:lnTo>
                <a:lnTo>
                  <a:pt x="11445126" y="0"/>
                </a:lnTo>
                <a:lnTo>
                  <a:pt x="11445126" y="6513318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2" name="Google Shape;222;p5"/>
          <p:cNvSpPr/>
          <p:nvPr/>
        </p:nvSpPr>
        <p:spPr>
          <a:xfrm rot="-4613198">
            <a:off x="-3493729" y="4644508"/>
            <a:ext cx="9158488" cy="5212013"/>
          </a:xfrm>
          <a:custGeom>
            <a:avLst/>
            <a:gdLst/>
            <a:ahLst/>
            <a:cxnLst/>
            <a:rect l="l" t="t" r="r" b="b"/>
            <a:pathLst>
              <a:path w="13737732" h="7818019" extrusionOk="0">
                <a:moveTo>
                  <a:pt x="0" y="0"/>
                </a:moveTo>
                <a:lnTo>
                  <a:pt x="13737733" y="0"/>
                </a:lnTo>
                <a:lnTo>
                  <a:pt x="13737733" y="7818019"/>
                </a:lnTo>
                <a:lnTo>
                  <a:pt x="0" y="7818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3" name="Google Shape;223;p5"/>
          <p:cNvSpPr txBox="1"/>
          <p:nvPr/>
        </p:nvSpPr>
        <p:spPr>
          <a:xfrm>
            <a:off x="272317" y="512992"/>
            <a:ext cx="11322200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2"/>
              </a:lnSpc>
              <a:buClr>
                <a:srgbClr val="000000"/>
              </a:buClr>
              <a:buSzPts val="8499"/>
            </a:pPr>
            <a:r>
              <a:rPr lang="en-US" sz="3200" b="1" dirty="0">
                <a:latin typeface="Montserrat"/>
                <a:ea typeface="Montserrat"/>
                <a:cs typeface="Montserrat"/>
                <a:sym typeface="Montserrat"/>
              </a:rPr>
              <a:t>Metropolitan Washington Council of Governments: Regional Housing Goals</a:t>
            </a:r>
            <a:endParaRPr sz="32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"/>
          <p:cNvSpPr txBox="1"/>
          <p:nvPr/>
        </p:nvSpPr>
        <p:spPr>
          <a:xfrm>
            <a:off x="272317" y="2070414"/>
            <a:ext cx="8053157" cy="488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58"/>
              </a:lnSpc>
            </a:pPr>
            <a:r>
              <a:rPr lang="en-US" sz="2267" dirty="0">
                <a:latin typeface="Raleway"/>
                <a:ea typeface="Raleway"/>
                <a:cs typeface="Raleway"/>
                <a:sym typeface="Raleway"/>
              </a:rPr>
              <a:t>By 2030:</a:t>
            </a:r>
            <a:endParaRPr sz="2267" dirty="0"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89661">
              <a:lnSpc>
                <a:spcPct val="139958"/>
              </a:lnSpc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67" b="1" dirty="0">
                <a:latin typeface="Raleway"/>
                <a:ea typeface="Raleway"/>
                <a:cs typeface="Raleway"/>
                <a:sym typeface="Raleway"/>
              </a:rPr>
              <a:t>Amount</a:t>
            </a:r>
            <a:r>
              <a:rPr lang="en-US" sz="2267" dirty="0">
                <a:latin typeface="Raleway"/>
                <a:ea typeface="Raleway"/>
                <a:cs typeface="Raleway"/>
                <a:sym typeface="Raleway"/>
              </a:rPr>
              <a:t>: 320,000 housing units added across the region (25,ooo homes per year).</a:t>
            </a:r>
            <a:endParaRPr sz="2267" dirty="0"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89661">
              <a:lnSpc>
                <a:spcPct val="139958"/>
              </a:lnSpc>
              <a:buSzPts val="2800"/>
              <a:buFont typeface="Raleway"/>
              <a:buChar char="•"/>
            </a:pPr>
            <a:r>
              <a:rPr lang="en-US" sz="2267" b="1" dirty="0">
                <a:latin typeface="Raleway"/>
                <a:ea typeface="Raleway"/>
                <a:cs typeface="Raleway"/>
                <a:sym typeface="Raleway"/>
              </a:rPr>
              <a:t>Accessibility</a:t>
            </a:r>
            <a:r>
              <a:rPr lang="en-US" sz="2267" dirty="0">
                <a:latin typeface="Raleway"/>
                <a:ea typeface="Raleway"/>
                <a:cs typeface="Raleway"/>
                <a:sym typeface="Raleway"/>
              </a:rPr>
              <a:t>: At least 75% of all new housing should be in activity centers or near high-capacity transit.</a:t>
            </a:r>
            <a:endParaRPr sz="2267" dirty="0"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89661">
              <a:lnSpc>
                <a:spcPct val="139958"/>
              </a:lnSpc>
              <a:buSzPts val="2800"/>
              <a:buFont typeface="Raleway"/>
              <a:buChar char="•"/>
            </a:pPr>
            <a:r>
              <a:rPr lang="en-US" sz="2267" b="1" dirty="0">
                <a:latin typeface="Raleway"/>
                <a:ea typeface="Raleway"/>
                <a:cs typeface="Raleway"/>
                <a:sym typeface="Raleway"/>
              </a:rPr>
              <a:t>Affordability</a:t>
            </a:r>
            <a:r>
              <a:rPr lang="en-US" sz="2267" dirty="0">
                <a:latin typeface="Raleway"/>
                <a:ea typeface="Raleway"/>
                <a:cs typeface="Raleway"/>
                <a:sym typeface="Raleway"/>
              </a:rPr>
              <a:t>: At least 75% of new housing should be affordable to low- and middle-income households.</a:t>
            </a:r>
            <a:endParaRPr sz="2267" dirty="0"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39958"/>
              </a:lnSpc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39958"/>
              </a:lnSpc>
            </a:pPr>
            <a:r>
              <a:rPr lang="en-US" sz="2267" dirty="0">
                <a:latin typeface="Raleway"/>
                <a:ea typeface="Raleway"/>
                <a:cs typeface="Raleway"/>
                <a:sym typeface="Raleway"/>
              </a:rPr>
              <a:t>Source: </a:t>
            </a:r>
            <a:r>
              <a:rPr lang="en-US" sz="2267" u="sng" dirty="0">
                <a:solidFill>
                  <a:schemeClr val="hlink"/>
                </a:solidFill>
                <a:hlinkClick r:id="rId5"/>
              </a:rPr>
              <a:t>Regional Housing Targets - Housing &amp; Homelessness | Metropolitan Washington Council of Governments</a:t>
            </a:r>
            <a:endParaRPr sz="2267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" name="Google Shape;202;g220a739d71f_0_93" descr="A large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F8A86AB6-4FCA-5749-ACF7-94A58BB0BC1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84032" y="1587357"/>
            <a:ext cx="3707968" cy="30674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9;p4">
            <a:extLst>
              <a:ext uri="{FF2B5EF4-FFF2-40B4-BE49-F238E27FC236}">
                <a16:creationId xmlns:a16="http://schemas.microsoft.com/office/drawing/2014/main" id="{DE4A70D3-E708-E14C-AE3F-F9D613598DDA}"/>
              </a:ext>
            </a:extLst>
          </p:cNvPr>
          <p:cNvSpPr/>
          <p:nvPr/>
        </p:nvSpPr>
        <p:spPr>
          <a:xfrm rot="-2057171">
            <a:off x="-1493055" y="-1313337"/>
            <a:ext cx="6654601" cy="3787073"/>
          </a:xfrm>
          <a:custGeom>
            <a:avLst/>
            <a:gdLst/>
            <a:ahLst/>
            <a:cxnLst/>
            <a:rect l="l" t="t" r="r" b="b"/>
            <a:pathLst>
              <a:path w="9981902" h="5680610" extrusionOk="0">
                <a:moveTo>
                  <a:pt x="0" y="0"/>
                </a:moveTo>
                <a:lnTo>
                  <a:pt x="9981903" y="0"/>
                </a:lnTo>
                <a:lnTo>
                  <a:pt x="9981903" y="5680610"/>
                </a:lnTo>
                <a:lnTo>
                  <a:pt x="0" y="5680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BBD6E-D230-7C4B-AD1E-EE785D1B88EC}"/>
              </a:ext>
            </a:extLst>
          </p:cNvPr>
          <p:cNvSpPr txBox="1"/>
          <p:nvPr/>
        </p:nvSpPr>
        <p:spPr>
          <a:xfrm>
            <a:off x="8608723" y="5066509"/>
            <a:ext cx="3250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There is a Housing Shortage of 300,000 affordable rental homes in Virginia</a:t>
            </a:r>
          </a:p>
        </p:txBody>
      </p:sp>
    </p:spTree>
    <p:extLst>
      <p:ext uri="{BB962C8B-B14F-4D97-AF65-F5344CB8AC3E}">
        <p14:creationId xmlns:p14="http://schemas.microsoft.com/office/powerpoint/2010/main" val="1851049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F286F3-8C24-004B-845A-FC5DE8644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577726"/>
            <a:ext cx="11651673" cy="6183250"/>
          </a:xfrm>
          <a:prstGeom prst="rect">
            <a:avLst/>
          </a:prstGeom>
        </p:spPr>
      </p:pic>
      <p:sp>
        <p:nvSpPr>
          <p:cNvPr id="11" name="Google Shape;231;g333bfec41e2_2_18">
            <a:extLst>
              <a:ext uri="{FF2B5EF4-FFF2-40B4-BE49-F238E27FC236}">
                <a16:creationId xmlns:a16="http://schemas.microsoft.com/office/drawing/2014/main" id="{3BED2FCC-7A66-124B-813C-5F12C48A1EBD}"/>
              </a:ext>
            </a:extLst>
          </p:cNvPr>
          <p:cNvSpPr txBox="1"/>
          <p:nvPr/>
        </p:nvSpPr>
        <p:spPr>
          <a:xfrm>
            <a:off x="3440919" y="1"/>
            <a:ext cx="9658600" cy="80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lnSpc>
                <a:spcPct val="120002"/>
              </a:lnSpc>
            </a:pPr>
            <a:r>
              <a:rPr lang="en-US" sz="3667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did we get here?</a:t>
            </a:r>
            <a:endParaRPr sz="3867" dirty="0"/>
          </a:p>
        </p:txBody>
      </p:sp>
    </p:spTree>
    <p:extLst>
      <p:ext uri="{BB962C8B-B14F-4D97-AF65-F5344CB8AC3E}">
        <p14:creationId xmlns:p14="http://schemas.microsoft.com/office/powerpoint/2010/main" val="705521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8"/>
          <p:cNvSpPr/>
          <p:nvPr/>
        </p:nvSpPr>
        <p:spPr>
          <a:xfrm>
            <a:off x="1" y="1"/>
            <a:ext cx="7594305" cy="662564"/>
          </a:xfrm>
          <a:custGeom>
            <a:avLst/>
            <a:gdLst/>
            <a:ahLst/>
            <a:cxnLst/>
            <a:rect l="l" t="t" r="r" b="b"/>
            <a:pathLst>
              <a:path w="3000219" h="261754" extrusionOk="0">
                <a:moveTo>
                  <a:pt x="0" y="0"/>
                </a:moveTo>
                <a:lnTo>
                  <a:pt x="3000219" y="0"/>
                </a:lnTo>
                <a:lnTo>
                  <a:pt x="3000219" y="261754"/>
                </a:lnTo>
                <a:lnTo>
                  <a:pt x="0" y="261754"/>
                </a:lnTo>
                <a:close/>
              </a:path>
            </a:pathLst>
          </a:custGeom>
          <a:solidFill>
            <a:srgbClr val="BEC5F0"/>
          </a:solidFill>
          <a:ln>
            <a:solidFill>
              <a:srgbClr val="BEC5F0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409" name="Google Shape;409;p18"/>
          <p:cNvGrpSpPr/>
          <p:nvPr/>
        </p:nvGrpSpPr>
        <p:grpSpPr>
          <a:xfrm>
            <a:off x="7596671" y="5113945"/>
            <a:ext cx="1969619" cy="1841073"/>
            <a:chOff x="0" y="-38100"/>
            <a:chExt cx="910309" cy="850900"/>
          </a:xfrm>
        </p:grpSpPr>
        <p:sp>
          <p:nvSpPr>
            <p:cNvPr id="410" name="Google Shape;410;p18"/>
            <p:cNvSpPr/>
            <p:nvPr/>
          </p:nvSpPr>
          <p:spPr>
            <a:xfrm>
              <a:off x="0" y="0"/>
              <a:ext cx="910309" cy="261754"/>
            </a:xfrm>
            <a:custGeom>
              <a:avLst/>
              <a:gdLst/>
              <a:ahLst/>
              <a:cxnLst/>
              <a:rect l="l" t="t" r="r" b="b"/>
              <a:pathLst>
                <a:path w="910309" h="261754" extrusionOk="0">
                  <a:moveTo>
                    <a:pt x="0" y="0"/>
                  </a:moveTo>
                  <a:lnTo>
                    <a:pt x="910309" y="0"/>
                  </a:lnTo>
                  <a:lnTo>
                    <a:pt x="910309" y="261754"/>
                  </a:lnTo>
                  <a:lnTo>
                    <a:pt x="0" y="261754"/>
                  </a:ln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Google Shape;411;p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18"/>
          <p:cNvSpPr/>
          <p:nvPr/>
        </p:nvSpPr>
        <p:spPr>
          <a:xfrm>
            <a:off x="9728427" y="5196381"/>
            <a:ext cx="1974348" cy="566351"/>
          </a:xfrm>
          <a:custGeom>
            <a:avLst/>
            <a:gdLst/>
            <a:ahLst/>
            <a:cxnLst/>
            <a:rect l="l" t="t" r="r" b="b"/>
            <a:pathLst>
              <a:path w="912495" h="261754" extrusionOk="0">
                <a:moveTo>
                  <a:pt x="0" y="0"/>
                </a:moveTo>
                <a:lnTo>
                  <a:pt x="912495" y="0"/>
                </a:lnTo>
                <a:lnTo>
                  <a:pt x="912495" y="261754"/>
                </a:lnTo>
                <a:lnTo>
                  <a:pt x="0" y="261754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415" name="Google Shape;415;p18"/>
          <p:cNvGrpSpPr/>
          <p:nvPr/>
        </p:nvGrpSpPr>
        <p:grpSpPr>
          <a:xfrm>
            <a:off x="7596672" y="2748928"/>
            <a:ext cx="1971983" cy="1841073"/>
            <a:chOff x="0" y="-38100"/>
            <a:chExt cx="911402" cy="850900"/>
          </a:xfrm>
        </p:grpSpPr>
        <p:sp>
          <p:nvSpPr>
            <p:cNvPr id="416" name="Google Shape;416;p18"/>
            <p:cNvSpPr/>
            <p:nvPr/>
          </p:nvSpPr>
          <p:spPr>
            <a:xfrm>
              <a:off x="0" y="0"/>
              <a:ext cx="911402" cy="261754"/>
            </a:xfrm>
            <a:custGeom>
              <a:avLst/>
              <a:gdLst/>
              <a:ahLst/>
              <a:cxnLst/>
              <a:rect l="l" t="t" r="r" b="b"/>
              <a:pathLst>
                <a:path w="911402" h="261754" extrusionOk="0">
                  <a:moveTo>
                    <a:pt x="0" y="0"/>
                  </a:moveTo>
                  <a:lnTo>
                    <a:pt x="911402" y="0"/>
                  </a:lnTo>
                  <a:lnTo>
                    <a:pt x="911402" y="261754"/>
                  </a:lnTo>
                  <a:lnTo>
                    <a:pt x="0" y="261754"/>
                  </a:ln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Google Shape;417;p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18"/>
          <p:cNvGrpSpPr/>
          <p:nvPr/>
        </p:nvGrpSpPr>
        <p:grpSpPr>
          <a:xfrm>
            <a:off x="9728427" y="2748928"/>
            <a:ext cx="1974348" cy="1841073"/>
            <a:chOff x="0" y="-38100"/>
            <a:chExt cx="912495" cy="850900"/>
          </a:xfrm>
        </p:grpSpPr>
        <p:sp>
          <p:nvSpPr>
            <p:cNvPr id="419" name="Google Shape;419;p18"/>
            <p:cNvSpPr/>
            <p:nvPr/>
          </p:nvSpPr>
          <p:spPr>
            <a:xfrm>
              <a:off x="0" y="0"/>
              <a:ext cx="912495" cy="261754"/>
            </a:xfrm>
            <a:custGeom>
              <a:avLst/>
              <a:gdLst/>
              <a:ahLst/>
              <a:cxnLst/>
              <a:rect l="l" t="t" r="r" b="b"/>
              <a:pathLst>
                <a:path w="912495" h="261754" extrusionOk="0">
                  <a:moveTo>
                    <a:pt x="0" y="0"/>
                  </a:moveTo>
                  <a:lnTo>
                    <a:pt x="912495" y="0"/>
                  </a:lnTo>
                  <a:lnTo>
                    <a:pt x="912495" y="261754"/>
                  </a:lnTo>
                  <a:lnTo>
                    <a:pt x="0" y="261754"/>
                  </a:ln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Google Shape;420;p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1" name="Google Shape;421;p18"/>
          <p:cNvPicPr preferRelativeResize="0"/>
          <p:nvPr/>
        </p:nvPicPr>
        <p:blipFill rotWithShape="1">
          <a:blip r:embed="rId3">
            <a:alphaModFix/>
          </a:blip>
          <a:srcRect l="15353" r="15353"/>
          <a:stretch/>
        </p:blipFill>
        <p:spPr>
          <a:xfrm>
            <a:off x="7596672" y="1095270"/>
            <a:ext cx="1971983" cy="187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8"/>
          <p:cNvPicPr preferRelativeResize="0"/>
          <p:nvPr/>
        </p:nvPicPr>
        <p:blipFill rotWithShape="1">
          <a:blip r:embed="rId4">
            <a:alphaModFix/>
          </a:blip>
          <a:srcRect l="50236" t="2847" b="26273"/>
          <a:stretch/>
        </p:blipFill>
        <p:spPr>
          <a:xfrm>
            <a:off x="9728427" y="1095270"/>
            <a:ext cx="1974348" cy="187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8"/>
          <p:cNvPicPr preferRelativeResize="0"/>
          <p:nvPr/>
        </p:nvPicPr>
        <p:blipFill rotWithShape="1">
          <a:blip r:embed="rId5">
            <a:alphaModFix/>
          </a:blip>
          <a:srcRect l="18127" t="418" b="419"/>
          <a:stretch/>
        </p:blipFill>
        <p:spPr>
          <a:xfrm>
            <a:off x="7596671" y="3480266"/>
            <a:ext cx="1969619" cy="185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8"/>
          <p:cNvPicPr preferRelativeResize="0"/>
          <p:nvPr/>
        </p:nvPicPr>
        <p:blipFill rotWithShape="1">
          <a:blip r:embed="rId6">
            <a:alphaModFix/>
          </a:blip>
          <a:srcRect l="18204" r="5284"/>
          <a:stretch/>
        </p:blipFill>
        <p:spPr>
          <a:xfrm>
            <a:off x="9728427" y="3481405"/>
            <a:ext cx="1974348" cy="185475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18"/>
          <p:cNvSpPr txBox="1"/>
          <p:nvPr/>
        </p:nvSpPr>
        <p:spPr>
          <a:xfrm>
            <a:off x="344149" y="739974"/>
            <a:ext cx="690600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4"/>
              </a:lnSpc>
            </a:pPr>
            <a:r>
              <a:rPr lang="en-US" sz="3000" b="1" dirty="0">
                <a:solidFill>
                  <a:srgbClr val="2E3540"/>
                </a:solidFill>
                <a:latin typeface="Open Sans"/>
                <a:ea typeface="Open Sans"/>
                <a:cs typeface="Open Sans"/>
                <a:sym typeface="Open Sans"/>
              </a:rPr>
              <a:t>HOUSING IS A REGIONAL ISSUE THAT CALLS FOR REGIONAL SOLUTIONS </a:t>
            </a:r>
            <a:endParaRPr sz="3000" dirty="0"/>
          </a:p>
        </p:txBody>
      </p:sp>
      <p:sp>
        <p:nvSpPr>
          <p:cNvPr id="426" name="Google Shape;426;p18"/>
          <p:cNvSpPr txBox="1"/>
          <p:nvPr/>
        </p:nvSpPr>
        <p:spPr>
          <a:xfrm>
            <a:off x="470092" y="2038268"/>
            <a:ext cx="6743405" cy="442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7005"/>
              </a:lnSpc>
            </a:pPr>
            <a:r>
              <a:rPr lang="en-US" sz="1665" dirty="0">
                <a:latin typeface="Open Sans Light"/>
                <a:ea typeface="Open Sans Light"/>
                <a:cs typeface="Open Sans Light"/>
                <a:sym typeface="Open Sans Light"/>
              </a:rPr>
              <a:t>Policy solutions acknowledged as best practices: </a:t>
            </a:r>
            <a:endParaRPr sz="1200" dirty="0"/>
          </a:p>
          <a:p>
            <a:pPr marL="359663" lvl="1" indent="-179831">
              <a:lnSpc>
                <a:spcPct val="157005"/>
              </a:lnSpc>
              <a:buSzPts val="2498"/>
              <a:buFont typeface="Arial"/>
              <a:buChar char="•"/>
            </a:pPr>
            <a:r>
              <a:rPr lang="en-US" sz="1665" dirty="0">
                <a:latin typeface="Open Sans Light"/>
                <a:ea typeface="Open Sans Light"/>
                <a:cs typeface="Open Sans Light"/>
                <a:sym typeface="Open Sans Light"/>
              </a:rPr>
              <a:t> Housing needs assessment to develop an affordable housing master plan; </a:t>
            </a:r>
            <a:endParaRPr sz="1200" dirty="0"/>
          </a:p>
          <a:p>
            <a:pPr marL="359663" lvl="1" indent="-179831">
              <a:lnSpc>
                <a:spcPct val="157005"/>
              </a:lnSpc>
              <a:buSzPts val="2498"/>
              <a:buFont typeface="Arial"/>
              <a:buChar char="•"/>
            </a:pPr>
            <a:r>
              <a:rPr lang="en-US" sz="1665" dirty="0">
                <a:latin typeface="Open Sans Light"/>
                <a:ea typeface="Open Sans Light"/>
                <a:cs typeface="Open Sans Light"/>
                <a:sym typeface="Open Sans Light"/>
              </a:rPr>
              <a:t> Create a dedicated local housing trust fund; </a:t>
            </a:r>
            <a:endParaRPr sz="1200" dirty="0"/>
          </a:p>
          <a:p>
            <a:pPr marL="359663" lvl="1" indent="-179831">
              <a:lnSpc>
                <a:spcPct val="157005"/>
              </a:lnSpc>
              <a:buSzPts val="2498"/>
              <a:buFont typeface="Arial"/>
              <a:buChar char="•"/>
            </a:pPr>
            <a:r>
              <a:rPr lang="en-US" sz="1665" dirty="0">
                <a:latin typeface="Open Sans Light"/>
                <a:ea typeface="Open Sans Light"/>
                <a:cs typeface="Open Sans Light"/>
                <a:sym typeface="Open Sans Light"/>
              </a:rPr>
              <a:t>Utilize density to incentivize affordable units; </a:t>
            </a:r>
            <a:endParaRPr sz="1200" dirty="0"/>
          </a:p>
          <a:p>
            <a:pPr marL="359663" lvl="1" indent="-179831">
              <a:lnSpc>
                <a:spcPct val="157005"/>
              </a:lnSpc>
              <a:buSzPts val="2498"/>
              <a:buFont typeface="Arial"/>
              <a:buChar char="•"/>
            </a:pPr>
            <a:r>
              <a:rPr lang="en-US" sz="1665" dirty="0">
                <a:latin typeface="Open Sans Light"/>
                <a:ea typeface="Open Sans Light"/>
                <a:cs typeface="Open Sans Light"/>
                <a:sym typeface="Open Sans Light"/>
              </a:rPr>
              <a:t> Prioritize transit-oriented development (TOD); create mixed-income, mixed use communities; </a:t>
            </a:r>
            <a:endParaRPr sz="1200" dirty="0"/>
          </a:p>
          <a:p>
            <a:pPr marL="359663" lvl="1" indent="-179831">
              <a:lnSpc>
                <a:spcPct val="157005"/>
              </a:lnSpc>
              <a:buSzPts val="2498"/>
              <a:buFont typeface="Arial"/>
              <a:buChar char="•"/>
            </a:pPr>
            <a:r>
              <a:rPr lang="en-US" sz="1665" dirty="0">
                <a:latin typeface="Open Sans Light"/>
                <a:ea typeface="Open Sans Light"/>
                <a:cs typeface="Open Sans Light"/>
                <a:sym typeface="Open Sans Light"/>
              </a:rPr>
              <a:t>Coordinate land use and transportation planning; </a:t>
            </a:r>
            <a:endParaRPr sz="1200" dirty="0"/>
          </a:p>
          <a:p>
            <a:pPr marL="359663" lvl="1" indent="-179831">
              <a:lnSpc>
                <a:spcPct val="157005"/>
              </a:lnSpc>
              <a:buSzPts val="2498"/>
              <a:buFont typeface="Arial"/>
              <a:buChar char="•"/>
            </a:pPr>
            <a:r>
              <a:rPr lang="en-US" sz="1665" dirty="0">
                <a:latin typeface="Open Sans Light"/>
                <a:ea typeface="Open Sans Light"/>
                <a:cs typeface="Open Sans Light"/>
                <a:sym typeface="Open Sans Light"/>
              </a:rPr>
              <a:t> Identify vacant or under-utilized public land to co-locate housing with public facilities; </a:t>
            </a:r>
            <a:endParaRPr sz="1200" dirty="0"/>
          </a:p>
          <a:p>
            <a:pPr marL="359663" lvl="1" indent="-179831">
              <a:lnSpc>
                <a:spcPct val="157005"/>
              </a:lnSpc>
              <a:buSzPts val="2498"/>
              <a:buFont typeface="Arial"/>
              <a:buChar char="•"/>
            </a:pPr>
            <a:r>
              <a:rPr lang="en-US" sz="1665" dirty="0">
                <a:latin typeface="Open Sans Light"/>
                <a:ea typeface="Open Sans Light"/>
                <a:cs typeface="Open Sans Light"/>
                <a:sym typeface="Open Sans Light"/>
              </a:rPr>
              <a:t>Green tape development and permitting approval process; </a:t>
            </a:r>
            <a:endParaRPr sz="1200" dirty="0"/>
          </a:p>
          <a:p>
            <a:pPr marL="359663" lvl="1" indent="-179831">
              <a:lnSpc>
                <a:spcPct val="157005"/>
              </a:lnSpc>
              <a:buSzPts val="2498"/>
              <a:buFont typeface="Arial"/>
              <a:buChar char="•"/>
            </a:pPr>
            <a:r>
              <a:rPr lang="en-US" sz="1665" dirty="0">
                <a:latin typeface="Open Sans Light"/>
                <a:ea typeface="Open Sans Light"/>
                <a:cs typeface="Open Sans Light"/>
                <a:sym typeface="Open Sans Light"/>
              </a:rPr>
              <a:t>Adopt strategies that preserve affordability and avoid displacement </a:t>
            </a:r>
            <a:endParaRPr sz="1200" dirty="0"/>
          </a:p>
        </p:txBody>
      </p:sp>
      <p:sp>
        <p:nvSpPr>
          <p:cNvPr id="427" name="Google Shape;427;p18"/>
          <p:cNvSpPr txBox="1"/>
          <p:nvPr/>
        </p:nvSpPr>
        <p:spPr>
          <a:xfrm>
            <a:off x="7591343" y="5381748"/>
            <a:ext cx="1971983" cy="331309"/>
          </a:xfrm>
          <a:prstGeom prst="rect">
            <a:avLst/>
          </a:prstGeom>
          <a:solidFill>
            <a:srgbClr val="BEC5F0"/>
          </a:solidFill>
          <a:ln>
            <a:solidFill>
              <a:srgbClr val="BEC5F0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2"/>
              </a:lnSpc>
            </a:pPr>
            <a:r>
              <a:rPr lang="en-US" sz="1538" dirty="0">
                <a:solidFill>
                  <a:srgbClr val="FFFFFF"/>
                </a:solidFill>
              </a:rPr>
              <a:t>Green Tape</a:t>
            </a:r>
            <a:endParaRPr sz="1200" dirty="0"/>
          </a:p>
        </p:txBody>
      </p:sp>
      <p:sp>
        <p:nvSpPr>
          <p:cNvPr id="428" name="Google Shape;428;p18"/>
          <p:cNvSpPr txBox="1"/>
          <p:nvPr/>
        </p:nvSpPr>
        <p:spPr>
          <a:xfrm>
            <a:off x="9736121" y="5381747"/>
            <a:ext cx="1971983" cy="331309"/>
          </a:xfrm>
          <a:prstGeom prst="rect">
            <a:avLst/>
          </a:prstGeom>
          <a:solidFill>
            <a:srgbClr val="BEC5F0"/>
          </a:solidFill>
          <a:ln>
            <a:solidFill>
              <a:srgbClr val="BEC5F0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2"/>
              </a:lnSpc>
            </a:pPr>
            <a:r>
              <a:rPr lang="en-US" sz="1538" dirty="0">
                <a:solidFill>
                  <a:srgbClr val="FFFFFF"/>
                </a:solidFill>
              </a:rPr>
              <a:t>Density</a:t>
            </a:r>
            <a:endParaRPr sz="1200" dirty="0"/>
          </a:p>
        </p:txBody>
      </p:sp>
      <p:sp>
        <p:nvSpPr>
          <p:cNvPr id="429" name="Google Shape;429;p18"/>
          <p:cNvSpPr txBox="1"/>
          <p:nvPr/>
        </p:nvSpPr>
        <p:spPr>
          <a:xfrm>
            <a:off x="7586612" y="3016730"/>
            <a:ext cx="1971983" cy="331309"/>
          </a:xfrm>
          <a:prstGeom prst="rect">
            <a:avLst/>
          </a:prstGeom>
          <a:solidFill>
            <a:srgbClr val="BEC5F0"/>
          </a:solidFill>
          <a:ln>
            <a:solidFill>
              <a:srgbClr val="BEC5F0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2"/>
              </a:lnSpc>
            </a:pPr>
            <a:r>
              <a:rPr lang="en-US" sz="1538" dirty="0">
                <a:solidFill>
                  <a:srgbClr val="FFFFFF"/>
                </a:solidFill>
              </a:rPr>
              <a:t>TOD</a:t>
            </a:r>
            <a:endParaRPr sz="1200" dirty="0"/>
          </a:p>
        </p:txBody>
      </p:sp>
      <p:sp>
        <p:nvSpPr>
          <p:cNvPr id="430" name="Google Shape;430;p18"/>
          <p:cNvSpPr txBox="1"/>
          <p:nvPr/>
        </p:nvSpPr>
        <p:spPr>
          <a:xfrm>
            <a:off x="9736121" y="3009076"/>
            <a:ext cx="1971983" cy="331309"/>
          </a:xfrm>
          <a:prstGeom prst="rect">
            <a:avLst/>
          </a:prstGeom>
          <a:solidFill>
            <a:srgbClr val="BEC5F0"/>
          </a:solidFill>
          <a:ln>
            <a:solidFill>
              <a:srgbClr val="9FA2EB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2"/>
              </a:lnSpc>
            </a:pPr>
            <a:r>
              <a:rPr lang="en-US" sz="1538" dirty="0">
                <a:solidFill>
                  <a:srgbClr val="FFFFFF"/>
                </a:solidFill>
              </a:rPr>
              <a:t>Mixed-Use</a:t>
            </a:r>
            <a:endParaRPr sz="1200" dirty="0"/>
          </a:p>
        </p:txBody>
      </p:sp>
      <p:sp>
        <p:nvSpPr>
          <p:cNvPr id="30" name="Google Shape;189;p4">
            <a:extLst>
              <a:ext uri="{FF2B5EF4-FFF2-40B4-BE49-F238E27FC236}">
                <a16:creationId xmlns:a16="http://schemas.microsoft.com/office/drawing/2014/main" id="{730554B8-C759-7A46-B6B3-4BD42686109F}"/>
              </a:ext>
            </a:extLst>
          </p:cNvPr>
          <p:cNvSpPr/>
          <p:nvPr/>
        </p:nvSpPr>
        <p:spPr>
          <a:xfrm rot="-2057171">
            <a:off x="-1206071" y="-136018"/>
            <a:ext cx="6654601" cy="3787073"/>
          </a:xfrm>
          <a:custGeom>
            <a:avLst/>
            <a:gdLst/>
            <a:ahLst/>
            <a:cxnLst/>
            <a:rect l="l" t="t" r="r" b="b"/>
            <a:pathLst>
              <a:path w="9981902" h="5680610" extrusionOk="0">
                <a:moveTo>
                  <a:pt x="0" y="0"/>
                </a:moveTo>
                <a:lnTo>
                  <a:pt x="9981903" y="0"/>
                </a:lnTo>
                <a:lnTo>
                  <a:pt x="9981903" y="5680610"/>
                </a:lnTo>
                <a:lnTo>
                  <a:pt x="0" y="5680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5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9;p4">
            <a:extLst>
              <a:ext uri="{FF2B5EF4-FFF2-40B4-BE49-F238E27FC236}">
                <a16:creationId xmlns:a16="http://schemas.microsoft.com/office/drawing/2014/main" id="{6D3E242C-201D-C444-A7EC-C6FCF5A70F0A}"/>
              </a:ext>
            </a:extLst>
          </p:cNvPr>
          <p:cNvSpPr/>
          <p:nvPr/>
        </p:nvSpPr>
        <p:spPr>
          <a:xfrm rot="-2057171">
            <a:off x="-1493055" y="-1313337"/>
            <a:ext cx="6654601" cy="3787073"/>
          </a:xfrm>
          <a:custGeom>
            <a:avLst/>
            <a:gdLst/>
            <a:ahLst/>
            <a:cxnLst/>
            <a:rect l="l" t="t" r="r" b="b"/>
            <a:pathLst>
              <a:path w="9981902" h="5680610" extrusionOk="0">
                <a:moveTo>
                  <a:pt x="0" y="0"/>
                </a:moveTo>
                <a:lnTo>
                  <a:pt x="9981903" y="0"/>
                </a:lnTo>
                <a:lnTo>
                  <a:pt x="9981903" y="5680610"/>
                </a:lnTo>
                <a:lnTo>
                  <a:pt x="0" y="5680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75" name="Google Shape;375;p17"/>
          <p:cNvSpPr/>
          <p:nvPr/>
        </p:nvSpPr>
        <p:spPr>
          <a:xfrm>
            <a:off x="10648294" y="610315"/>
            <a:ext cx="150973" cy="15097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63BB4B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76" name="Google Shape;376;p17"/>
          <p:cNvSpPr/>
          <p:nvPr/>
        </p:nvSpPr>
        <p:spPr>
          <a:xfrm>
            <a:off x="11001761" y="610315"/>
            <a:ext cx="150973" cy="15097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89C1E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77" name="Google Shape;377;p17"/>
          <p:cNvSpPr/>
          <p:nvPr/>
        </p:nvSpPr>
        <p:spPr>
          <a:xfrm>
            <a:off x="11355229" y="610315"/>
            <a:ext cx="150973" cy="15097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1D4FA3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79" name="Google Shape;379;p17"/>
          <p:cNvSpPr txBox="1"/>
          <p:nvPr/>
        </p:nvSpPr>
        <p:spPr>
          <a:xfrm>
            <a:off x="6231459" y="1233530"/>
            <a:ext cx="5340929" cy="157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</a:pPr>
            <a:r>
              <a:rPr lang="en-US" sz="2667" b="1" dirty="0">
                <a:latin typeface="Poppins"/>
                <a:ea typeface="Poppins"/>
                <a:cs typeface="Poppins"/>
                <a:sym typeface="Poppins"/>
              </a:rPr>
              <a:t>Co-locating Affordable Housing with Community Facilities on PUBLIC LAND or with FAITH COMMUNITIES</a:t>
            </a:r>
            <a:endParaRPr sz="2667" dirty="0"/>
          </a:p>
        </p:txBody>
      </p:sp>
      <p:sp>
        <p:nvSpPr>
          <p:cNvPr id="15" name="Google Shape;390;p18">
            <a:extLst>
              <a:ext uri="{FF2B5EF4-FFF2-40B4-BE49-F238E27FC236}">
                <a16:creationId xmlns:a16="http://schemas.microsoft.com/office/drawing/2014/main" id="{4D3AC0A4-57AE-C44C-9562-27C333F0850F}"/>
              </a:ext>
            </a:extLst>
          </p:cNvPr>
          <p:cNvSpPr/>
          <p:nvPr/>
        </p:nvSpPr>
        <p:spPr>
          <a:xfrm>
            <a:off x="5907194" y="340137"/>
            <a:ext cx="5609253" cy="662564"/>
          </a:xfrm>
          <a:custGeom>
            <a:avLst/>
            <a:gdLst/>
            <a:ahLst/>
            <a:cxnLst/>
            <a:rect l="l" t="t" r="r" b="b"/>
            <a:pathLst>
              <a:path w="3000219" h="261754" extrusionOk="0">
                <a:moveTo>
                  <a:pt x="0" y="0"/>
                </a:moveTo>
                <a:lnTo>
                  <a:pt x="3000219" y="0"/>
                </a:lnTo>
                <a:lnTo>
                  <a:pt x="3000219" y="261754"/>
                </a:lnTo>
                <a:lnTo>
                  <a:pt x="0" y="261754"/>
                </a:lnTo>
                <a:close/>
              </a:path>
            </a:pathLst>
          </a:custGeom>
          <a:solidFill>
            <a:srgbClr val="BEC5F0"/>
          </a:solidFill>
          <a:ln>
            <a:solidFill>
              <a:srgbClr val="BEC5F0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7DC1A-F61B-4547-9B5F-5CF26D8DD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78" y="130929"/>
            <a:ext cx="4764658" cy="3263580"/>
          </a:xfrm>
          <a:prstGeom prst="rect">
            <a:avLst/>
          </a:prstGeom>
        </p:spPr>
      </p:pic>
      <p:sp>
        <p:nvSpPr>
          <p:cNvPr id="17" name="Google Shape;391;p18">
            <a:extLst>
              <a:ext uri="{FF2B5EF4-FFF2-40B4-BE49-F238E27FC236}">
                <a16:creationId xmlns:a16="http://schemas.microsoft.com/office/drawing/2014/main" id="{BC9DD058-DE4D-7247-8FF2-95B41F7A4EFB}"/>
              </a:ext>
            </a:extLst>
          </p:cNvPr>
          <p:cNvSpPr txBox="1"/>
          <p:nvPr/>
        </p:nvSpPr>
        <p:spPr>
          <a:xfrm>
            <a:off x="6505147" y="-474690"/>
            <a:ext cx="4095751" cy="215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67" tIns="33867" rIns="33867" bIns="33867" anchor="ctr" anchorCtr="0">
            <a:noAutofit/>
          </a:bodyPr>
          <a:lstStyle/>
          <a:p>
            <a:pPr algn="ctr">
              <a:lnSpc>
                <a:spcPct val="147722"/>
              </a:lnSpc>
            </a:pPr>
            <a:r>
              <a:rPr lang="en-US"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Best Practices</a:t>
            </a:r>
            <a:endParaRPr sz="36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38180-54CE-7E43-BF4D-12555D93A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469" y="3228398"/>
            <a:ext cx="6080911" cy="3358014"/>
          </a:xfrm>
          <a:prstGeom prst="rect">
            <a:avLst/>
          </a:prstGeom>
        </p:spPr>
      </p:pic>
      <p:pic>
        <p:nvPicPr>
          <p:cNvPr id="1026" name="Picture 2" descr="/var/folders/th/j2kp9p9s3fq1vt8840__86dm0000gp/T/com.microsoft.Powerpoint/WebArchiveCopyPasteTempFiles/NE-View-Rendering-Image-e1678297819231.png">
            <a:extLst>
              <a:ext uri="{FF2B5EF4-FFF2-40B4-BE49-F238E27FC236}">
                <a16:creationId xmlns:a16="http://schemas.microsoft.com/office/drawing/2014/main" id="{548E9197-E105-4B47-8C88-12EDCFC3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6" y="3695701"/>
            <a:ext cx="4256120" cy="292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3DFD54-3BE4-1844-9EDC-6AFB4436D7F2}"/>
              </a:ext>
            </a:extLst>
          </p:cNvPr>
          <p:cNvSpPr txBox="1"/>
          <p:nvPr/>
        </p:nvSpPr>
        <p:spPr>
          <a:xfrm>
            <a:off x="5861467" y="6583814"/>
            <a:ext cx="2534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070C0"/>
                </a:solidFill>
              </a:rPr>
              <a:t>Residences at North Hills, Alexandria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6BF509-DCE6-2549-8271-6973CA27EA48}"/>
              </a:ext>
            </a:extLst>
          </p:cNvPr>
          <p:cNvSpPr/>
          <p:nvPr/>
        </p:nvSpPr>
        <p:spPr>
          <a:xfrm>
            <a:off x="493856" y="3394510"/>
            <a:ext cx="2033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70C0"/>
                </a:solidFill>
              </a:rPr>
              <a:t>Gilliam Place, Arlington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BBBDA-604B-064D-AC13-E9F485F6377F}"/>
              </a:ext>
            </a:extLst>
          </p:cNvPr>
          <p:cNvSpPr txBox="1"/>
          <p:nvPr/>
        </p:nvSpPr>
        <p:spPr>
          <a:xfrm>
            <a:off x="813516" y="6586436"/>
            <a:ext cx="1797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070C0"/>
                </a:solidFill>
              </a:rPr>
              <a:t>Dominion Square, Tysons</a:t>
            </a:r>
          </a:p>
        </p:txBody>
      </p:sp>
    </p:spTree>
    <p:extLst>
      <p:ext uri="{BB962C8B-B14F-4D97-AF65-F5344CB8AC3E}">
        <p14:creationId xmlns:p14="http://schemas.microsoft.com/office/powerpoint/2010/main" val="4112284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1266817" y="2136881"/>
            <a:ext cx="2805400" cy="28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7766" y="2313872"/>
            <a:ext cx="341209" cy="36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1004" y="2313872"/>
            <a:ext cx="365418" cy="36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8920" y="2313872"/>
            <a:ext cx="365418" cy="36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23712" y="5308089"/>
            <a:ext cx="2684746" cy="151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81397" y="5504850"/>
            <a:ext cx="1787524" cy="114257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6"/>
          <p:cNvSpPr txBox="1"/>
          <p:nvPr/>
        </p:nvSpPr>
        <p:spPr>
          <a:xfrm>
            <a:off x="3171570" y="325201"/>
            <a:ext cx="8430118" cy="62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9000"/>
              </a:lnSpc>
            </a:pPr>
            <a:r>
              <a:rPr lang="en-US" sz="3734" b="1" dirty="0">
                <a:latin typeface="Open Sans"/>
                <a:ea typeface="Open Sans"/>
                <a:cs typeface="Open Sans"/>
                <a:sym typeface="Open Sans"/>
              </a:rPr>
              <a:t>GOVERNMENT CAN'T DO IT ALONE</a:t>
            </a:r>
            <a:endParaRPr sz="1200" dirty="0"/>
          </a:p>
        </p:txBody>
      </p:sp>
      <p:sp>
        <p:nvSpPr>
          <p:cNvPr id="377" name="Google Shape;377;p16"/>
          <p:cNvSpPr txBox="1"/>
          <p:nvPr/>
        </p:nvSpPr>
        <p:spPr>
          <a:xfrm>
            <a:off x="3171570" y="1138351"/>
            <a:ext cx="8802716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Private sectors partners should invest in the community </a:t>
            </a:r>
            <a:endParaRPr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8" name="Google Shape;378;p16"/>
          <p:cNvSpPr txBox="1"/>
          <p:nvPr/>
        </p:nvSpPr>
        <p:spPr>
          <a:xfrm>
            <a:off x="5261524" y="2229455"/>
            <a:ext cx="1496930" cy="63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8"/>
              </a:lnSpc>
            </a:pPr>
            <a:r>
              <a:rPr lang="en-US" sz="1466" dirty="0">
                <a:latin typeface="Open Sans"/>
                <a:ea typeface="Open Sans"/>
                <a:cs typeface="Open Sans"/>
                <a:sym typeface="Open Sans"/>
              </a:rPr>
              <a:t>Housing for the workforce</a:t>
            </a:r>
            <a:endParaRPr sz="1200" dirty="0"/>
          </a:p>
        </p:txBody>
      </p:sp>
      <p:sp>
        <p:nvSpPr>
          <p:cNvPr id="379" name="Google Shape;379;p16"/>
          <p:cNvSpPr txBox="1"/>
          <p:nvPr/>
        </p:nvSpPr>
        <p:spPr>
          <a:xfrm>
            <a:off x="7288972" y="2229455"/>
            <a:ext cx="1267398" cy="63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8"/>
              </a:lnSpc>
            </a:pPr>
            <a:r>
              <a:rPr lang="en-US" sz="1466" dirty="0">
                <a:latin typeface="Open Sans"/>
                <a:ea typeface="Open Sans"/>
                <a:cs typeface="Open Sans"/>
                <a:sym typeface="Open Sans"/>
              </a:rPr>
              <a:t>Housing is infrastructure</a:t>
            </a:r>
            <a:endParaRPr sz="1200" dirty="0"/>
          </a:p>
        </p:txBody>
      </p:sp>
      <p:sp>
        <p:nvSpPr>
          <p:cNvPr id="380" name="Google Shape;380;p16"/>
          <p:cNvSpPr txBox="1"/>
          <p:nvPr/>
        </p:nvSpPr>
        <p:spPr>
          <a:xfrm>
            <a:off x="9086888" y="2188514"/>
            <a:ext cx="2683218" cy="94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8"/>
              </a:lnSpc>
            </a:pPr>
            <a:r>
              <a:rPr lang="en-US" sz="1466">
                <a:latin typeface="Open Sans"/>
                <a:ea typeface="Open Sans"/>
                <a:cs typeface="Open Sans"/>
                <a:sym typeface="Open Sans"/>
              </a:rPr>
              <a:t>Housing is inextricably connected to economic development and resiliency</a:t>
            </a:r>
            <a:endParaRPr sz="1200"/>
          </a:p>
        </p:txBody>
      </p:sp>
      <p:sp>
        <p:nvSpPr>
          <p:cNvPr id="381" name="Google Shape;381;p16"/>
          <p:cNvSpPr txBox="1"/>
          <p:nvPr/>
        </p:nvSpPr>
        <p:spPr>
          <a:xfrm>
            <a:off x="5178975" y="3034599"/>
            <a:ext cx="5227005" cy="919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133" b="1" dirty="0">
                <a:solidFill>
                  <a:schemeClr val="accent3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Community Partners</a:t>
            </a:r>
          </a:p>
          <a:p>
            <a:pPr algn="ctr">
              <a:lnSpc>
                <a:spcPct val="140000"/>
              </a:lnSpc>
            </a:pPr>
            <a:r>
              <a:rPr lang="en-US" sz="2133" b="1" dirty="0">
                <a:solidFill>
                  <a:schemeClr val="accent3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(below market loans, grants or land)</a:t>
            </a:r>
            <a:endParaRPr sz="2133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2" name="Google Shape;382;p16"/>
          <p:cNvSpPr txBox="1"/>
          <p:nvPr/>
        </p:nvSpPr>
        <p:spPr>
          <a:xfrm>
            <a:off x="4820739" y="4024377"/>
            <a:ext cx="6766322" cy="157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6684" lvl="1" indent="-158342">
              <a:lnSpc>
                <a:spcPct val="140018"/>
              </a:lnSpc>
              <a:buSzPts val="2199"/>
              <a:buFont typeface="Arial"/>
              <a:buChar char="•"/>
            </a:pPr>
            <a:r>
              <a:rPr lang="en-US" sz="1466" dirty="0">
                <a:latin typeface="Open Sans"/>
                <a:ea typeface="Open Sans"/>
                <a:cs typeface="Open Sans"/>
                <a:sym typeface="Open Sans"/>
              </a:rPr>
              <a:t>Corporate Partners - Amazon | Washington Housing Initiative (JBG SMITH) </a:t>
            </a:r>
            <a:endParaRPr sz="1200" dirty="0"/>
          </a:p>
          <a:p>
            <a:pPr marL="316684" lvl="1" indent="-158342">
              <a:lnSpc>
                <a:spcPct val="140018"/>
              </a:lnSpc>
              <a:buSzPts val="2199"/>
              <a:buFont typeface="Arial"/>
              <a:buChar char="•"/>
            </a:pPr>
            <a:r>
              <a:rPr lang="en-US" sz="1466" dirty="0">
                <a:latin typeface="Open Sans"/>
                <a:ea typeface="Open Sans"/>
                <a:cs typeface="Open Sans"/>
                <a:sym typeface="Open Sans"/>
              </a:rPr>
              <a:t>Healthcare institutions - Kaiser Permanente &amp; CVS </a:t>
            </a:r>
            <a:endParaRPr sz="1200" dirty="0"/>
          </a:p>
          <a:p>
            <a:pPr marL="316684" lvl="1" indent="-158342">
              <a:lnSpc>
                <a:spcPct val="140018"/>
              </a:lnSpc>
              <a:buSzPts val="2199"/>
              <a:buFont typeface="Arial"/>
              <a:buChar char="•"/>
            </a:pPr>
            <a:r>
              <a:rPr lang="en-US" sz="1466" dirty="0">
                <a:latin typeface="Open Sans"/>
                <a:ea typeface="Open Sans"/>
                <a:cs typeface="Open Sans"/>
                <a:sym typeface="Open Sans"/>
              </a:rPr>
              <a:t>Community Foundations - Local, Meyer, </a:t>
            </a:r>
            <a:r>
              <a:rPr lang="en-US" sz="1466" dirty="0" err="1">
                <a:latin typeface="Open Sans"/>
                <a:ea typeface="Open Sans"/>
                <a:cs typeface="Open Sans"/>
                <a:sym typeface="Open Sans"/>
              </a:rPr>
              <a:t>Cafritz</a:t>
            </a:r>
            <a:r>
              <a:rPr lang="en-US" sz="1466" dirty="0">
                <a:latin typeface="Open Sans"/>
                <a:ea typeface="Open Sans"/>
                <a:cs typeface="Open Sans"/>
                <a:sym typeface="Open Sans"/>
              </a:rPr>
              <a:t>, VFN</a:t>
            </a:r>
            <a:endParaRPr sz="1200" dirty="0"/>
          </a:p>
          <a:p>
            <a:pPr marL="316684" lvl="1" indent="-158342">
              <a:lnSpc>
                <a:spcPct val="140018"/>
              </a:lnSpc>
              <a:buSzPts val="2199"/>
              <a:buFont typeface="Arial"/>
              <a:buChar char="•"/>
            </a:pPr>
            <a:r>
              <a:rPr lang="en-US" sz="1466" dirty="0">
                <a:latin typeface="Open Sans"/>
                <a:ea typeface="Open Sans"/>
                <a:cs typeface="Open Sans"/>
                <a:sym typeface="Open Sans"/>
              </a:rPr>
              <a:t>Higher Education – George Mason &amp; Howard University </a:t>
            </a:r>
            <a:endParaRPr sz="1200" dirty="0"/>
          </a:p>
          <a:p>
            <a:pPr marL="316684" lvl="1" indent="-158342">
              <a:lnSpc>
                <a:spcPct val="140018"/>
              </a:lnSpc>
              <a:buSzPts val="2199"/>
              <a:buFont typeface="Arial"/>
              <a:buChar char="•"/>
            </a:pPr>
            <a:r>
              <a:rPr lang="en-US" sz="1466" dirty="0">
                <a:latin typeface="Open Sans"/>
                <a:ea typeface="Open Sans"/>
                <a:cs typeface="Open Sans"/>
                <a:sym typeface="Open Sans"/>
              </a:rPr>
              <a:t>Houses of Worship - Faith Communities using land for AH</a:t>
            </a:r>
            <a:endParaRPr sz="1200" dirty="0"/>
          </a:p>
        </p:txBody>
      </p:sp>
      <p:pic>
        <p:nvPicPr>
          <p:cNvPr id="383" name="Google Shape;383;p16" descr="Amazon log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71570" y="5824757"/>
            <a:ext cx="2089955" cy="6269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E8C6C0-A0F9-894E-BC8A-BAD555BE2E5E}"/>
              </a:ext>
            </a:extLst>
          </p:cNvPr>
          <p:cNvSpPr/>
          <p:nvPr/>
        </p:nvSpPr>
        <p:spPr>
          <a:xfrm>
            <a:off x="0" y="1"/>
            <a:ext cx="2669517" cy="6858000"/>
          </a:xfrm>
          <a:prstGeom prst="rect">
            <a:avLst/>
          </a:prstGeom>
          <a:solidFill>
            <a:srgbClr val="BEC5F0"/>
          </a:solidFill>
          <a:ln>
            <a:solidFill>
              <a:srgbClr val="BEC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368" name="Google Shape;368;p16"/>
          <p:cNvPicPr preferRelativeResize="0"/>
          <p:nvPr/>
        </p:nvPicPr>
        <p:blipFill rotWithShape="1">
          <a:blip r:embed="rId10">
            <a:alphaModFix/>
          </a:blip>
          <a:srcRect l="16778" r="16777"/>
          <a:stretch/>
        </p:blipFill>
        <p:spPr>
          <a:xfrm rot="2700000">
            <a:off x="1387010" y="2253575"/>
            <a:ext cx="2565019" cy="2572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580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70156" y="0"/>
            <a:ext cx="7121845" cy="6858000"/>
            <a:chOff x="0" y="0"/>
            <a:chExt cx="1424369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345" r="17769"/>
            <a:stretch>
              <a:fillRect/>
            </a:stretch>
          </p:blipFill>
          <p:spPr>
            <a:xfrm>
              <a:off x="0" y="0"/>
              <a:ext cx="14243690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6591429"/>
            <a:ext cx="12192000" cy="266571"/>
            <a:chOff x="0" y="0"/>
            <a:chExt cx="4816593" cy="1053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05312"/>
            </a:xfrm>
            <a:custGeom>
              <a:avLst/>
              <a:gdLst/>
              <a:ahLst/>
              <a:cxnLst/>
              <a:rect l="l" t="t" r="r" b="b"/>
              <a:pathLst>
                <a:path w="4816592" h="105312">
                  <a:moveTo>
                    <a:pt x="0" y="0"/>
                  </a:moveTo>
                  <a:lnTo>
                    <a:pt x="4816592" y="0"/>
                  </a:lnTo>
                  <a:lnTo>
                    <a:pt x="4816592" y="105312"/>
                  </a:lnTo>
                  <a:lnTo>
                    <a:pt x="0" y="105312"/>
                  </a:lnTo>
                  <a:close/>
                </a:path>
              </a:pathLst>
            </a:custGeom>
            <a:solidFill>
              <a:srgbClr val="2336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816593" cy="1719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7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2192000" cy="266571"/>
            <a:chOff x="0" y="0"/>
            <a:chExt cx="4816593" cy="1053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105312"/>
            </a:xfrm>
            <a:custGeom>
              <a:avLst/>
              <a:gdLst/>
              <a:ahLst/>
              <a:cxnLst/>
              <a:rect l="l" t="t" r="r" b="b"/>
              <a:pathLst>
                <a:path w="4816592" h="105312">
                  <a:moveTo>
                    <a:pt x="0" y="0"/>
                  </a:moveTo>
                  <a:lnTo>
                    <a:pt x="4816592" y="0"/>
                  </a:lnTo>
                  <a:lnTo>
                    <a:pt x="4816592" y="105312"/>
                  </a:lnTo>
                  <a:lnTo>
                    <a:pt x="0" y="105312"/>
                  </a:lnTo>
                  <a:close/>
                </a:path>
              </a:pathLst>
            </a:custGeom>
            <a:solidFill>
              <a:srgbClr val="2336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816593" cy="1719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7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305919" y="1778505"/>
            <a:ext cx="4287347" cy="3300989"/>
          </a:xfrm>
          <a:custGeom>
            <a:avLst/>
            <a:gdLst/>
            <a:ahLst/>
            <a:cxnLst/>
            <a:rect l="l" t="t" r="r" b="b"/>
            <a:pathLst>
              <a:path w="3812267" h="2668587">
                <a:moveTo>
                  <a:pt x="0" y="0"/>
                </a:moveTo>
                <a:lnTo>
                  <a:pt x="3812267" y="0"/>
                </a:lnTo>
                <a:lnTo>
                  <a:pt x="3812267" y="2668586"/>
                </a:lnTo>
                <a:lnTo>
                  <a:pt x="0" y="2668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F3174-A909-4F45-A05D-66712F402A41}"/>
              </a:ext>
            </a:extLst>
          </p:cNvPr>
          <p:cNvSpPr txBox="1"/>
          <p:nvPr/>
        </p:nvSpPr>
        <p:spPr>
          <a:xfrm>
            <a:off x="305919" y="760928"/>
            <a:ext cx="3348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3981777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CEA19-B686-31C2-1D4D-CDA264524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4BA6E63-F161-5833-EDA0-178D9CB511C7}"/>
              </a:ext>
            </a:extLst>
          </p:cNvPr>
          <p:cNvSpPr txBox="1"/>
          <p:nvPr/>
        </p:nvSpPr>
        <p:spPr>
          <a:xfrm>
            <a:off x="567072" y="565682"/>
            <a:ext cx="7704091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4334" b="1" dirty="0">
                <a:solidFill>
                  <a:srgbClr val="44A2CF"/>
                </a:solidFill>
                <a:latin typeface="Century Gothic Paneuropean Bold"/>
              </a:rPr>
              <a:t>Who is Workforce Housing Now?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BEE180A-564A-0334-8817-8FEBB398DB1D}"/>
              </a:ext>
            </a:extLst>
          </p:cNvPr>
          <p:cNvSpPr txBox="1"/>
          <p:nvPr/>
        </p:nvSpPr>
        <p:spPr>
          <a:xfrm>
            <a:off x="0" y="6422658"/>
            <a:ext cx="12192000" cy="43534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137"/>
              </a:lnSpc>
            </a:pPr>
            <a:endParaRPr sz="120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D41B62D-18B2-115D-6610-D9ACA6F78FB0}"/>
              </a:ext>
            </a:extLst>
          </p:cNvPr>
          <p:cNvGrpSpPr/>
          <p:nvPr/>
        </p:nvGrpSpPr>
        <p:grpSpPr>
          <a:xfrm>
            <a:off x="0" y="0"/>
            <a:ext cx="12192000" cy="266571"/>
            <a:chOff x="0" y="0"/>
            <a:chExt cx="4816593" cy="10531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82ED1AA-5430-DC9C-51EB-7C6E5725BB7B}"/>
                </a:ext>
              </a:extLst>
            </p:cNvPr>
            <p:cNvSpPr/>
            <p:nvPr/>
          </p:nvSpPr>
          <p:spPr>
            <a:xfrm>
              <a:off x="0" y="0"/>
              <a:ext cx="4816592" cy="105312"/>
            </a:xfrm>
            <a:custGeom>
              <a:avLst/>
              <a:gdLst/>
              <a:ahLst/>
              <a:cxnLst/>
              <a:rect l="l" t="t" r="r" b="b"/>
              <a:pathLst>
                <a:path w="4816592" h="105312">
                  <a:moveTo>
                    <a:pt x="0" y="0"/>
                  </a:moveTo>
                  <a:lnTo>
                    <a:pt x="4816592" y="0"/>
                  </a:lnTo>
                  <a:lnTo>
                    <a:pt x="4816592" y="105312"/>
                  </a:lnTo>
                  <a:lnTo>
                    <a:pt x="0" y="105312"/>
                  </a:lnTo>
                  <a:close/>
                </a:path>
              </a:pathLst>
            </a:custGeom>
            <a:solidFill>
              <a:srgbClr val="2336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704CE44-DE2B-0A63-9CDD-3B81C4381DDF}"/>
                </a:ext>
              </a:extLst>
            </p:cNvPr>
            <p:cNvSpPr txBox="1"/>
            <p:nvPr/>
          </p:nvSpPr>
          <p:spPr>
            <a:xfrm>
              <a:off x="0" y="-66675"/>
              <a:ext cx="4816593" cy="1719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7"/>
                </a:lnSpc>
              </a:pPr>
              <a:endParaRPr sz="120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8734EA-55F3-D03D-9988-17393D503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825" y="1550188"/>
            <a:ext cx="4694349" cy="1472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D1D2C7-C3F7-5890-147F-97E4DC2E6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73" y="3972502"/>
            <a:ext cx="1834754" cy="1427031"/>
          </a:xfrm>
          <a:prstGeom prst="rect">
            <a:avLst/>
          </a:prstGeom>
        </p:spPr>
      </p:pic>
      <p:sp>
        <p:nvSpPr>
          <p:cNvPr id="17" name="Freeform 8">
            <a:extLst>
              <a:ext uri="{FF2B5EF4-FFF2-40B4-BE49-F238E27FC236}">
                <a16:creationId xmlns:a16="http://schemas.microsoft.com/office/drawing/2014/main" id="{9C86AB26-3FBB-72A5-E134-347205272DE5}"/>
              </a:ext>
            </a:extLst>
          </p:cNvPr>
          <p:cNvSpPr/>
          <p:nvPr/>
        </p:nvSpPr>
        <p:spPr>
          <a:xfrm>
            <a:off x="2855780" y="3877258"/>
            <a:ext cx="2035931" cy="1773351"/>
          </a:xfrm>
          <a:custGeom>
            <a:avLst/>
            <a:gdLst/>
            <a:ahLst/>
            <a:cxnLst/>
            <a:rect l="l" t="t" r="r" b="b"/>
            <a:pathLst>
              <a:path w="3464170" h="3464170">
                <a:moveTo>
                  <a:pt x="0" y="0"/>
                </a:moveTo>
                <a:lnTo>
                  <a:pt x="3464169" y="0"/>
                </a:lnTo>
                <a:lnTo>
                  <a:pt x="3464169" y="3464170"/>
                </a:lnTo>
                <a:lnTo>
                  <a:pt x="0" y="34641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A7A262-396B-6B14-A9BB-5127B5BB5304}"/>
              </a:ext>
            </a:extLst>
          </p:cNvPr>
          <p:cNvSpPr txBox="1"/>
          <p:nvPr/>
        </p:nvSpPr>
        <p:spPr>
          <a:xfrm>
            <a:off x="5289918" y="3440487"/>
            <a:ext cx="2304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4A2CF"/>
                </a:solidFill>
                <a:latin typeface="Century Gothic Paneuropean Bold"/>
              </a:rPr>
              <a:t>Additional Funders: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1325E1-287F-A9DA-CAA8-4F6B366AA3FE}"/>
              </a:ext>
            </a:extLst>
          </p:cNvPr>
          <p:cNvSpPr txBox="1"/>
          <p:nvPr/>
        </p:nvSpPr>
        <p:spPr>
          <a:xfrm>
            <a:off x="7971915" y="3460541"/>
            <a:ext cx="44863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4A2CF"/>
                </a:solidFill>
                <a:latin typeface="Century Gothic Paneuropean Bold"/>
              </a:rPr>
              <a:t>Additional 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4A2CF"/>
                </a:solidFill>
                <a:latin typeface="Century Gothic Paneuropean Bold"/>
              </a:rPr>
              <a:t>Affordable housing developers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4A2CF"/>
                </a:solidFill>
                <a:latin typeface="Century Gothic Paneuropean Bold"/>
              </a:rPr>
              <a:t>Loudoun Chamber of Commerce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4A2CF"/>
                </a:solidFill>
                <a:latin typeface="Century Gothic Paneuropean Bold"/>
              </a:rPr>
              <a:t>Community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4A2CF"/>
                </a:solidFill>
                <a:latin typeface="Century Gothic Paneuropean Bold"/>
              </a:rPr>
              <a:t>Statewide housing experts and consultants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675F0B-E933-0DEC-8638-3FE399CFD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811" y="3972502"/>
            <a:ext cx="2035931" cy="6595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F258E4-A6BA-D488-E86A-B30960574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326" y="4763934"/>
            <a:ext cx="1624390" cy="10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1" y="1773456"/>
            <a:ext cx="10727127" cy="1099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3" lvl="1" indent="-251896">
              <a:lnSpc>
                <a:spcPts val="2917"/>
              </a:lnSpc>
              <a:buFont typeface="Arial"/>
              <a:buChar char="•"/>
            </a:pPr>
            <a:r>
              <a:rPr lang="en-US" sz="2333" dirty="0">
                <a:solidFill>
                  <a:srgbClr val="191F17"/>
                </a:solidFill>
                <a:latin typeface="Open Sans"/>
              </a:rPr>
              <a:t>Put a </a:t>
            </a:r>
            <a:r>
              <a:rPr lang="en-US" sz="2333" b="1" dirty="0">
                <a:solidFill>
                  <a:srgbClr val="0070C0"/>
                </a:solidFill>
                <a:latin typeface="Open Sans"/>
              </a:rPr>
              <a:t>face</a:t>
            </a:r>
            <a:r>
              <a:rPr lang="en-US" sz="2333" dirty="0">
                <a:solidFill>
                  <a:srgbClr val="191F17"/>
                </a:solidFill>
                <a:latin typeface="Open Sans"/>
              </a:rPr>
              <a:t> on the issue of workforce housing to help illustrate the immediate and growing need in Loudoun County </a:t>
            </a:r>
          </a:p>
          <a:p>
            <a:pPr marL="251897" lvl="1">
              <a:lnSpc>
                <a:spcPts val="2917"/>
              </a:lnSpc>
            </a:pPr>
            <a:r>
              <a:rPr lang="en-US" sz="2333" b="1" dirty="0">
                <a:solidFill>
                  <a:srgbClr val="191F17"/>
                </a:solidFill>
                <a:latin typeface="Open Sans"/>
              </a:rPr>
              <a:t>   </a:t>
            </a:r>
            <a:r>
              <a:rPr lang="en-US" sz="2333" b="1" dirty="0">
                <a:solidFill>
                  <a:srgbClr val="0070C0"/>
                </a:solidFill>
                <a:latin typeface="Open Sans"/>
              </a:rPr>
              <a:t>(storytelling)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5800" y="714376"/>
            <a:ext cx="740484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4334" b="1" dirty="0">
                <a:solidFill>
                  <a:srgbClr val="44A2CF"/>
                </a:solidFill>
                <a:latin typeface="Century Gothic Paneuropean Bold"/>
              </a:rPr>
              <a:t>Campaign Objectives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6422658"/>
            <a:ext cx="12192000" cy="43534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137"/>
              </a:lnSpc>
            </a:pPr>
            <a:endParaRPr sz="1200"/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12192000" cy="266571"/>
            <a:chOff x="0" y="0"/>
            <a:chExt cx="4816593" cy="1053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105312"/>
            </a:xfrm>
            <a:custGeom>
              <a:avLst/>
              <a:gdLst/>
              <a:ahLst/>
              <a:cxnLst/>
              <a:rect l="l" t="t" r="r" b="b"/>
              <a:pathLst>
                <a:path w="4816592" h="105312">
                  <a:moveTo>
                    <a:pt x="0" y="0"/>
                  </a:moveTo>
                  <a:lnTo>
                    <a:pt x="4816592" y="0"/>
                  </a:lnTo>
                  <a:lnTo>
                    <a:pt x="4816592" y="105312"/>
                  </a:lnTo>
                  <a:lnTo>
                    <a:pt x="0" y="105312"/>
                  </a:lnTo>
                  <a:close/>
                </a:path>
              </a:pathLst>
            </a:custGeom>
            <a:solidFill>
              <a:srgbClr val="2336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4816593" cy="1719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7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5800" y="5130043"/>
            <a:ext cx="10727127" cy="86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3" lvl="1" indent="-251896">
              <a:lnSpc>
                <a:spcPts val="3500"/>
              </a:lnSpc>
              <a:buFont typeface="Arial"/>
              <a:buChar char="•"/>
            </a:pPr>
            <a:r>
              <a:rPr lang="en-US" sz="2333" dirty="0">
                <a:solidFill>
                  <a:srgbClr val="191F17"/>
                </a:solidFill>
                <a:latin typeface="Open Sans"/>
              </a:rPr>
              <a:t>Ensure more </a:t>
            </a:r>
            <a:r>
              <a:rPr lang="en-US" sz="2333" b="1" dirty="0">
                <a:solidFill>
                  <a:srgbClr val="0070C0"/>
                </a:solidFill>
                <a:latin typeface="Open Sans"/>
              </a:rPr>
              <a:t>voices</a:t>
            </a:r>
            <a:r>
              <a:rPr lang="en-US" sz="2333" b="1" dirty="0">
                <a:solidFill>
                  <a:srgbClr val="191F17"/>
                </a:solidFill>
                <a:latin typeface="Open Sans"/>
              </a:rPr>
              <a:t> </a:t>
            </a:r>
            <a:r>
              <a:rPr lang="en-US" sz="2333" b="1" dirty="0">
                <a:solidFill>
                  <a:srgbClr val="0070C0"/>
                </a:solidFill>
                <a:latin typeface="Open Sans"/>
              </a:rPr>
              <a:t>and perspectives </a:t>
            </a:r>
            <a:r>
              <a:rPr lang="en-US" sz="2333" dirty="0">
                <a:solidFill>
                  <a:srgbClr val="191F17"/>
                </a:solidFill>
                <a:latin typeface="Open Sans"/>
              </a:rPr>
              <a:t>are heard, to counter NIMBYism </a:t>
            </a:r>
            <a:r>
              <a:rPr lang="en-US" sz="2333" b="1" dirty="0">
                <a:solidFill>
                  <a:srgbClr val="0070C0"/>
                </a:solidFill>
                <a:latin typeface="Open Sans"/>
              </a:rPr>
              <a:t>(narrative change)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1" y="3265801"/>
            <a:ext cx="10727127" cy="1471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3" lvl="1" indent="-251896">
              <a:lnSpc>
                <a:spcPts val="2917"/>
              </a:lnSpc>
              <a:buFont typeface="Arial"/>
              <a:buChar char="•"/>
            </a:pPr>
            <a:r>
              <a:rPr lang="en-US" sz="2333" b="1" dirty="0">
                <a:solidFill>
                  <a:srgbClr val="0070C0"/>
                </a:solidFill>
                <a:latin typeface="Open Sans"/>
              </a:rPr>
              <a:t>Advocate</a:t>
            </a:r>
            <a:r>
              <a:rPr lang="en-US" sz="2333" dirty="0">
                <a:solidFill>
                  <a:srgbClr val="191F17"/>
                </a:solidFill>
                <a:latin typeface="Open Sans"/>
              </a:rPr>
              <a:t> for more workforce housing solutions with </a:t>
            </a:r>
            <a:r>
              <a:rPr lang="en-US" sz="2333" b="1" dirty="0">
                <a:solidFill>
                  <a:srgbClr val="0070C0"/>
                </a:solidFill>
                <a:latin typeface="Open Sans"/>
              </a:rPr>
              <a:t>decision makers </a:t>
            </a:r>
            <a:r>
              <a:rPr lang="en-US" sz="2333" dirty="0">
                <a:solidFill>
                  <a:srgbClr val="191F17"/>
                </a:solidFill>
                <a:latin typeface="Open Sans"/>
              </a:rPr>
              <a:t>and provide voter education on the issue (support strategies in Loudoun County’s Unmet Housing Needs Strategic Plan) </a:t>
            </a:r>
          </a:p>
          <a:p>
            <a:pPr marL="251897" lvl="1">
              <a:lnSpc>
                <a:spcPts val="2917"/>
              </a:lnSpc>
            </a:pPr>
            <a:r>
              <a:rPr lang="en-US" sz="2333" b="1" dirty="0">
                <a:solidFill>
                  <a:srgbClr val="191F17"/>
                </a:solidFill>
                <a:latin typeface="Open Sans"/>
              </a:rPr>
              <a:t>   </a:t>
            </a:r>
            <a:r>
              <a:rPr lang="en-US" sz="2333" b="1" dirty="0">
                <a:solidFill>
                  <a:srgbClr val="0070C0"/>
                </a:solidFill>
                <a:latin typeface="Open Sans"/>
              </a:rPr>
              <a:t>(policy and education)</a:t>
            </a:r>
            <a:endParaRPr lang="en-US" sz="2333" dirty="0">
              <a:solidFill>
                <a:srgbClr val="191F17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5603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642024" y="2228671"/>
            <a:ext cx="8180243" cy="360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Open Sans"/>
              </a:rPr>
              <a:t>Three Pillars of Workforce Housing Now</a:t>
            </a:r>
          </a:p>
          <a:p>
            <a:endParaRPr lang="en-US" sz="2333" dirty="0">
              <a:solidFill>
                <a:srgbClr val="191F17"/>
              </a:solidFill>
              <a:latin typeface="Open Sans"/>
            </a:endParaRPr>
          </a:p>
          <a:p>
            <a:r>
              <a:rPr lang="en-US" sz="2333" b="1" dirty="0">
                <a:solidFill>
                  <a:srgbClr val="191F17"/>
                </a:solidFill>
                <a:latin typeface="Open Sans"/>
              </a:rPr>
              <a:t>1 . </a:t>
            </a:r>
            <a:r>
              <a:rPr lang="en-US" sz="2333" dirty="0">
                <a:solidFill>
                  <a:srgbClr val="191F17"/>
                </a:solidFill>
                <a:latin typeface="Open Sans"/>
              </a:rPr>
              <a:t>Public Awareness Campaign</a:t>
            </a:r>
          </a:p>
          <a:p>
            <a:endParaRPr lang="en-US" sz="2333" dirty="0">
              <a:solidFill>
                <a:srgbClr val="191F17"/>
              </a:solidFill>
              <a:latin typeface="Open Sans"/>
            </a:endParaRPr>
          </a:p>
          <a:p>
            <a:r>
              <a:rPr lang="en-US" sz="2333" b="1" dirty="0">
                <a:solidFill>
                  <a:srgbClr val="191F17"/>
                </a:solidFill>
                <a:latin typeface="Open Sans"/>
              </a:rPr>
              <a:t>2. </a:t>
            </a:r>
            <a:r>
              <a:rPr lang="en-US" sz="2333" dirty="0">
                <a:solidFill>
                  <a:srgbClr val="191F17"/>
                </a:solidFill>
                <a:latin typeface="Open Sans"/>
              </a:rPr>
              <a:t>Grantmaking to Support Workforce Housing Production</a:t>
            </a:r>
          </a:p>
          <a:p>
            <a:endParaRPr lang="en-US" sz="2333" dirty="0">
              <a:solidFill>
                <a:srgbClr val="191F17"/>
              </a:solidFill>
              <a:latin typeface="Open Sans"/>
            </a:endParaRPr>
          </a:p>
          <a:p>
            <a:r>
              <a:rPr lang="en-US" sz="2333" b="1" dirty="0">
                <a:solidFill>
                  <a:srgbClr val="191F17"/>
                </a:solidFill>
                <a:latin typeface="Open Sans"/>
              </a:rPr>
              <a:t>3. </a:t>
            </a:r>
            <a:r>
              <a:rPr lang="en-US" sz="2333" dirty="0">
                <a:solidFill>
                  <a:srgbClr val="191F17"/>
                </a:solidFill>
                <a:latin typeface="Open Sans"/>
              </a:rPr>
              <a:t>Convening Stakeholders and Advocacy</a:t>
            </a:r>
          </a:p>
        </p:txBody>
      </p:sp>
    </p:spTree>
    <p:extLst>
      <p:ext uri="{BB962C8B-B14F-4D97-AF65-F5344CB8AC3E}">
        <p14:creationId xmlns:p14="http://schemas.microsoft.com/office/powerpoint/2010/main" val="2774586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8" y="2044005"/>
            <a:ext cx="98335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latin typeface="Open Sans"/>
              </a:rPr>
              <a:t>Phase 1: </a:t>
            </a:r>
            <a:r>
              <a:rPr lang="en-US" sz="3200" b="1" dirty="0">
                <a:solidFill>
                  <a:srgbClr val="00B0F0"/>
                </a:solidFill>
              </a:rPr>
              <a:t>Public Awareness Campaign and Convening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Workforce Housing Now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Social media ad campaign with testimonials from community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Public opinion polls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Print ad campaign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Monthly op-eds in Loudoun Now in Year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Workforce Housing Now Advisory Committee of stakeholders</a:t>
            </a:r>
          </a:p>
          <a:p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76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"/>
          <p:cNvSpPr txBox="1"/>
          <p:nvPr/>
        </p:nvSpPr>
        <p:spPr>
          <a:xfrm>
            <a:off x="577986" y="373291"/>
            <a:ext cx="11145928" cy="135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2"/>
              </a:lnSpc>
              <a:buClr>
                <a:srgbClr val="000000"/>
              </a:buClr>
              <a:buSzPts val="8499"/>
            </a:pPr>
            <a:r>
              <a:rPr lang="en-US" sz="3666" dirty="0">
                <a:latin typeface="Montserrat"/>
                <a:ea typeface="Montserrat"/>
                <a:cs typeface="Montserrat"/>
                <a:sym typeface="Montserrat"/>
              </a:rPr>
              <a:t>Northern Virginia Affordable Housing Alliance (NVAHA)</a:t>
            </a:r>
            <a:endParaRPr sz="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"/>
          <p:cNvSpPr/>
          <p:nvPr/>
        </p:nvSpPr>
        <p:spPr>
          <a:xfrm rot="-563612">
            <a:off x="7058604" y="3928487"/>
            <a:ext cx="5198111" cy="3912760"/>
          </a:xfrm>
          <a:custGeom>
            <a:avLst/>
            <a:gdLst/>
            <a:ahLst/>
            <a:cxnLst/>
            <a:rect l="l" t="t" r="r" b="b"/>
            <a:pathLst>
              <a:path w="7797166" h="5869140" extrusionOk="0">
                <a:moveTo>
                  <a:pt x="0" y="0"/>
                </a:moveTo>
                <a:lnTo>
                  <a:pt x="7797166" y="0"/>
                </a:lnTo>
                <a:lnTo>
                  <a:pt x="7797166" y="5869140"/>
                </a:lnTo>
                <a:lnTo>
                  <a:pt x="0" y="5869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8" name="Google Shape;188;p4"/>
          <p:cNvSpPr txBox="1"/>
          <p:nvPr/>
        </p:nvSpPr>
        <p:spPr>
          <a:xfrm>
            <a:off x="793614" y="1524779"/>
            <a:ext cx="10820400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5457" lvl="1" indent="-172728">
              <a:lnSpc>
                <a:spcPct val="139958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Our mission at NVAHA is to increase supply of and equitable access to affordable housing in Northern Virginia through</a:t>
            </a:r>
            <a:r>
              <a:rPr lang="en-US" sz="2000" b="1" dirty="0">
                <a:latin typeface="Raleway"/>
                <a:ea typeface="Raleway"/>
                <a:cs typeface="Raleway"/>
                <a:sym typeface="Raleway"/>
              </a:rPr>
              <a:t> education, advocacy, and community partnership</a:t>
            </a: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.</a:t>
            </a:r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139958"/>
              </a:lnSpc>
              <a:buClr>
                <a:srgbClr val="000000"/>
              </a:buClr>
              <a:buSzPts val="2000"/>
            </a:pPr>
            <a:r>
              <a:rPr lang="en-US" sz="1000" dirty="0">
                <a:latin typeface="Raleway"/>
                <a:ea typeface="Raleway"/>
                <a:cs typeface="Raleway"/>
                <a:sym typeface="Raleway"/>
              </a:rPr>
              <a:t> </a:t>
            </a:r>
            <a:endParaRPr sz="10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72728">
              <a:lnSpc>
                <a:spcPct val="139958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We believe in a future where </a:t>
            </a:r>
            <a:r>
              <a:rPr lang="en-US" sz="2000" b="1" dirty="0">
                <a:latin typeface="Raleway"/>
                <a:ea typeface="Raleway"/>
                <a:cs typeface="Raleway"/>
                <a:sym typeface="Raleway"/>
              </a:rPr>
              <a:t>everyone has access to quality affordable housing</a:t>
            </a: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 in a neighborhood where they can thrive.</a:t>
            </a:r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139958"/>
              </a:lnSpc>
              <a:buClr>
                <a:srgbClr val="000000"/>
              </a:buClr>
              <a:buSzPts val="2000"/>
            </a:pPr>
            <a:r>
              <a:rPr lang="en-US" sz="1000" dirty="0">
                <a:latin typeface="Raleway"/>
                <a:ea typeface="Raleway"/>
                <a:cs typeface="Raleway"/>
                <a:sym typeface="Raleway"/>
              </a:rPr>
              <a:t> </a:t>
            </a:r>
            <a:endParaRPr sz="10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72727" algn="just">
              <a:lnSpc>
                <a:spcPct val="139958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Our </a:t>
            </a:r>
            <a:r>
              <a:rPr lang="en-US" sz="2000" b="1" dirty="0">
                <a:latin typeface="Raleway"/>
                <a:ea typeface="Raleway"/>
                <a:cs typeface="Raleway"/>
                <a:sym typeface="Raleway"/>
              </a:rPr>
              <a:t>core beliefs</a:t>
            </a: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: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914446" lvl="2" indent="-254013" algn="just">
              <a:lnSpc>
                <a:spcPct val="139958"/>
              </a:lnSpc>
              <a:buSzPts val="2400"/>
              <a:buFont typeface="Raleway"/>
              <a:buChar char="■"/>
            </a:pP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Housing is about people.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914446" lvl="2" indent="-254013" algn="just">
              <a:lnSpc>
                <a:spcPct val="139958"/>
              </a:lnSpc>
              <a:buSzPts val="2400"/>
              <a:buFont typeface="Raleway"/>
              <a:buChar char="■"/>
            </a:pP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Housing is a racial equity issue.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914446" lvl="2" indent="-254013" algn="just">
              <a:lnSpc>
                <a:spcPct val="139958"/>
              </a:lnSpc>
              <a:buSzPts val="2400"/>
              <a:buFont typeface="Raleway"/>
              <a:buChar char="■"/>
            </a:pP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Housing is a health equity issue.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914446" lvl="2" indent="-254013" algn="just">
              <a:lnSpc>
                <a:spcPct val="139958"/>
              </a:lnSpc>
              <a:buSzPts val="2400"/>
              <a:buFont typeface="Raleway"/>
              <a:buChar char="■"/>
            </a:pP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Housing is economic development.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914446" lvl="2" indent="-254013" algn="just">
              <a:lnSpc>
                <a:spcPct val="139958"/>
              </a:lnSpc>
              <a:buSzPts val="2400"/>
              <a:buFont typeface="Raleway"/>
              <a:buChar char="■"/>
            </a:pP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Housing should be inclusive.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914446" lvl="2" indent="-237079" algn="just">
              <a:lnSpc>
                <a:spcPct val="139958"/>
              </a:lnSpc>
              <a:buSzPts val="2000"/>
              <a:buFont typeface="Raleway"/>
              <a:buChar char="■"/>
            </a:pP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Housing is achieved through partnerships</a:t>
            </a:r>
            <a:r>
              <a:rPr lang="en-US" sz="1467" dirty="0">
                <a:latin typeface="Raleway"/>
                <a:ea typeface="Raleway"/>
                <a:cs typeface="Raleway"/>
                <a:sym typeface="Raleway"/>
              </a:rPr>
              <a:t>.</a:t>
            </a:r>
            <a:endParaRPr sz="1467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9" name="Google Shape;189;p4"/>
          <p:cNvSpPr/>
          <p:nvPr/>
        </p:nvSpPr>
        <p:spPr>
          <a:xfrm rot="-2057171">
            <a:off x="-1511750" y="-1222297"/>
            <a:ext cx="6654601" cy="3787073"/>
          </a:xfrm>
          <a:custGeom>
            <a:avLst/>
            <a:gdLst/>
            <a:ahLst/>
            <a:cxnLst/>
            <a:rect l="l" t="t" r="r" b="b"/>
            <a:pathLst>
              <a:path w="9981902" h="5680610" extrusionOk="0">
                <a:moveTo>
                  <a:pt x="0" y="0"/>
                </a:moveTo>
                <a:lnTo>
                  <a:pt x="9981903" y="0"/>
                </a:lnTo>
                <a:lnTo>
                  <a:pt x="9981903" y="5680610"/>
                </a:lnTo>
                <a:lnTo>
                  <a:pt x="0" y="5680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 sz="1200" dirty="0"/>
              <a:t>c</a:t>
            </a:r>
          </a:p>
        </p:txBody>
      </p:sp>
      <p:sp>
        <p:nvSpPr>
          <p:cNvPr id="190" name="Google Shape;190;p4"/>
          <p:cNvSpPr/>
          <p:nvPr/>
        </p:nvSpPr>
        <p:spPr>
          <a:xfrm>
            <a:off x="8077200" y="3944335"/>
            <a:ext cx="3321186" cy="2610684"/>
          </a:xfrm>
          <a:custGeom>
            <a:avLst/>
            <a:gdLst/>
            <a:ahLst/>
            <a:cxnLst/>
            <a:rect l="l" t="t" r="r" b="b"/>
            <a:pathLst>
              <a:path w="1944109" h="1531193" extrusionOk="0">
                <a:moveTo>
                  <a:pt x="0" y="0"/>
                </a:moveTo>
                <a:lnTo>
                  <a:pt x="1944109" y="0"/>
                </a:lnTo>
                <a:lnTo>
                  <a:pt x="1944109" y="1531193"/>
                </a:lnTo>
                <a:lnTo>
                  <a:pt x="0" y="1531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1349" b="-11828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5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E34F7-0659-5C97-F079-E9F5EF1C9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90" y="1680048"/>
            <a:ext cx="8489004" cy="48601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7BC745-C526-3440-B280-4C4F13F626BF}"/>
              </a:ext>
            </a:extLst>
          </p:cNvPr>
          <p:cNvSpPr/>
          <p:nvPr/>
        </p:nvSpPr>
        <p:spPr>
          <a:xfrm>
            <a:off x="4053873" y="977329"/>
            <a:ext cx="6464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Social Media Campaign – Loud &amp; Clear Marketing</a:t>
            </a:r>
          </a:p>
        </p:txBody>
      </p:sp>
    </p:spTree>
    <p:extLst>
      <p:ext uri="{BB962C8B-B14F-4D97-AF65-F5344CB8AC3E}">
        <p14:creationId xmlns:p14="http://schemas.microsoft.com/office/powerpoint/2010/main" val="34233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D0D21-400B-E1EC-C9C6-EC07E734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55" y="1838256"/>
            <a:ext cx="9305992" cy="462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01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BDAFDE-3A69-2B4F-9E6B-F4E88B468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491" y="318654"/>
            <a:ext cx="9670471" cy="6358290"/>
          </a:xfrm>
        </p:spPr>
      </p:pic>
    </p:spTree>
    <p:extLst>
      <p:ext uri="{BB962C8B-B14F-4D97-AF65-F5344CB8AC3E}">
        <p14:creationId xmlns:p14="http://schemas.microsoft.com/office/powerpoint/2010/main" val="3216982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7E422-36D4-AB4C-86C2-AC921FA4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89" y="1845823"/>
            <a:ext cx="8848927" cy="443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3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A9DB5-761D-3F5B-6751-3644ED23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89" y="1941884"/>
            <a:ext cx="9121301" cy="44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55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5A197-F81B-E0BE-DB87-AA2238E38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38" y="1872439"/>
            <a:ext cx="8506567" cy="44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17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63EC4-4955-9193-06BD-41C8DBFB2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7" y="1871357"/>
            <a:ext cx="8788941" cy="436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34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74AD4-A64E-D25A-6354-8F56C59B5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89" y="1790295"/>
            <a:ext cx="8401455" cy="46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66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134C6-D519-FF96-B5EB-121EA70F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77" y="1849470"/>
            <a:ext cx="8557233" cy="47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3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ADFBD-3AB8-BBF6-3CA6-E48DFE9EF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05" y="1772191"/>
            <a:ext cx="9094680" cy="465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33bfec41e2_2_27"/>
          <p:cNvSpPr txBox="1"/>
          <p:nvPr/>
        </p:nvSpPr>
        <p:spPr>
          <a:xfrm>
            <a:off x="524803" y="227547"/>
            <a:ext cx="10820400" cy="68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2"/>
              </a:lnSpc>
              <a:buClr>
                <a:srgbClr val="000000"/>
              </a:buClr>
              <a:buSzPts val="8499"/>
            </a:pPr>
            <a:r>
              <a:rPr lang="en-US" sz="3733" dirty="0">
                <a:latin typeface="Montserrat"/>
                <a:ea typeface="Montserrat"/>
                <a:cs typeface="Montserrat"/>
                <a:sym typeface="Montserrat"/>
              </a:rPr>
              <a:t>What we do….</a:t>
            </a:r>
            <a:endParaRPr sz="2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33bfec41e2_2_27"/>
          <p:cNvSpPr txBox="1"/>
          <p:nvPr/>
        </p:nvSpPr>
        <p:spPr>
          <a:xfrm>
            <a:off x="3621141" y="652001"/>
            <a:ext cx="7901352" cy="3830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1867" b="1" u="sng" dirty="0">
              <a:solidFill>
                <a:schemeClr val="hlin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 Free Monthly Lunch &amp; Learn Programming</a:t>
            </a:r>
            <a:endParaRPr sz="2400" dirty="0">
              <a:solidFill>
                <a:srgbClr val="59844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 Monthly Housing in Action Newsletter – Local, State, Fed.</a:t>
            </a:r>
            <a:endParaRPr sz="2400" b="1" dirty="0">
              <a:solidFill>
                <a:srgbClr val="59844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 Convening &amp; Advocacy Opportunities</a:t>
            </a: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 Boards, Committees, Commissions</a:t>
            </a:r>
            <a:endParaRPr sz="2400" b="1" dirty="0">
              <a:solidFill>
                <a:srgbClr val="59844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 Local Alliances – </a:t>
            </a:r>
            <a:r>
              <a:rPr lang="en-US" sz="16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Arlington, Alexandria, Fairfax, Loudoun, Prince William</a:t>
            </a:r>
            <a:endParaRPr sz="1600" dirty="0">
              <a:solidFill>
                <a:srgbClr val="59844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8467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 Technical Assistance (Fee for Service Work)</a:t>
            </a:r>
          </a:p>
          <a:p>
            <a:pPr marL="8467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 Annual </a:t>
            </a:r>
            <a:r>
              <a:rPr lang="en-US" sz="2400" b="1" dirty="0" err="1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Leckey</a:t>
            </a:r>
            <a:r>
              <a:rPr lang="en-US" sz="24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Forum and Awards Event</a:t>
            </a:r>
          </a:p>
          <a:p>
            <a:pPr marL="8467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 Rising Housing Leaders Program</a:t>
            </a:r>
          </a:p>
          <a:p>
            <a:pPr marL="351367" indent="-342900">
              <a:lnSpc>
                <a:spcPct val="115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59844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351367" indent="-342900">
              <a:lnSpc>
                <a:spcPct val="115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59844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351367" indent="-342900">
              <a:lnSpc>
                <a:spcPct val="115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9844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We are here to help……</a:t>
            </a:r>
          </a:p>
          <a:p>
            <a:pPr marL="351367" indent="-342900">
              <a:lnSpc>
                <a:spcPct val="115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sz="2400" b="1" dirty="0">
              <a:solidFill>
                <a:srgbClr val="59844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59BA8-FE3E-604A-BDBC-275053E1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00" y="3810000"/>
            <a:ext cx="314113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25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67EED-F177-C284-FBD1-3A952C2D9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8" y="1578448"/>
            <a:ext cx="9238845" cy="51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47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DBA3AD-30CF-8CDB-C044-7C21BC769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76" y="1747196"/>
            <a:ext cx="9328827" cy="47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7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7" y="2044005"/>
            <a:ext cx="1108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D924B-2D74-E6F5-FECD-17363CDE3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57" y="1840149"/>
            <a:ext cx="8523727" cy="44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11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8" y="1732720"/>
            <a:ext cx="1108953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Workforce Housing Now Advisory Committee (15 – 25 attendees on average)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Housing Trust Funds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Effective Housing Advocacy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Missing Middle Arlington Campaign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Module Housing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Housing and the Faith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Virginia Legislative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Accessory Dwelling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Virginia Zoning Atlas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Northern Virginia Conservation Trust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Current Programs – Loudoun Department of Housing and Community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17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ADA202-0E7F-CD15-6F1E-B0AD2CD4F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898" y="4384689"/>
            <a:ext cx="3167724" cy="230659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8" y="1788404"/>
            <a:ext cx="558115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Phase 2: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Grantmaking to Support Workforce Housing Production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fund Loudoun Community Cabinet issued RFP to support a nonprofit affordable housing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Awarded a $350,000 grant to True Ground Housing  Partners in October 2022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for predevelopment costs for Phase 1 for production of 130 affordable housing units for seniors in Chantilly (Avonlea)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30ECD-6D5D-82AC-13D9-FBBCD03A5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409" y="1848816"/>
            <a:ext cx="5292213" cy="3121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3AB40-D529-9DC7-DADB-630D51B8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744" y="4970721"/>
            <a:ext cx="1458684" cy="11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87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74C32-9347-A4EB-BA6B-82B54A479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44871"/>
            <a:ext cx="8255358" cy="4351338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4400" b="1" dirty="0">
                <a:solidFill>
                  <a:srgbClr val="00B0F0"/>
                </a:solidFill>
              </a:rPr>
              <a:t>Phase 3: </a:t>
            </a:r>
            <a:r>
              <a:rPr lang="en-US" sz="3500" b="1" dirty="0">
                <a:solidFill>
                  <a:srgbClr val="00B0F0"/>
                </a:solidFill>
              </a:rPr>
              <a:t>Convening and Advocacy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sz="2800" dirty="0"/>
              <a:t>Public Awareness </a:t>
            </a:r>
            <a:r>
              <a:rPr lang="en-US" sz="2800" dirty="0">
                <a:sym typeface="Wingdings" pitchFamily="2" charset="2"/>
              </a:rPr>
              <a:t> Policy and Advocacy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Partnership with Northern Virginia Affordable Housing Alliance (July 2024)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$50,000 grant to NVAHA for new position to create Loudoun advocacy local alliance. Grant renewed.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New position to focus on advocacy and policy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694207-DE83-8256-743A-AFA6E2E2A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643C1-2490-60F8-23E8-AB0D5CF04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838" y="4913737"/>
            <a:ext cx="2918674" cy="915809"/>
          </a:xfrm>
          <a:prstGeom prst="rect">
            <a:avLst/>
          </a:prstGeom>
        </p:spPr>
      </p:pic>
      <p:sp>
        <p:nvSpPr>
          <p:cNvPr id="6" name="Google Shape;190;p4">
            <a:extLst>
              <a:ext uri="{FF2B5EF4-FFF2-40B4-BE49-F238E27FC236}">
                <a16:creationId xmlns:a16="http://schemas.microsoft.com/office/drawing/2014/main" id="{BE86C7EF-4D37-7D41-AE1A-BC0D3880BBD7}"/>
              </a:ext>
            </a:extLst>
          </p:cNvPr>
          <p:cNvSpPr/>
          <p:nvPr/>
        </p:nvSpPr>
        <p:spPr>
          <a:xfrm>
            <a:off x="8399171" y="1201135"/>
            <a:ext cx="3321186" cy="2610684"/>
          </a:xfrm>
          <a:custGeom>
            <a:avLst/>
            <a:gdLst/>
            <a:ahLst/>
            <a:cxnLst/>
            <a:rect l="l" t="t" r="r" b="b"/>
            <a:pathLst>
              <a:path w="1944109" h="1531193" extrusionOk="0">
                <a:moveTo>
                  <a:pt x="0" y="0"/>
                </a:moveTo>
                <a:lnTo>
                  <a:pt x="1944109" y="0"/>
                </a:lnTo>
                <a:lnTo>
                  <a:pt x="1944109" y="1531193"/>
                </a:lnTo>
                <a:lnTo>
                  <a:pt x="0" y="1531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1349" b="-11828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39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379378" y="1496136"/>
            <a:ext cx="1108953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Policy Progress</a:t>
            </a:r>
          </a:p>
          <a:p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Zoning Ordinance Rewrite – Chapter 9 on Attainable Housing – December 2023</a:t>
            </a:r>
          </a:p>
          <a:p>
            <a:pPr lvl="1"/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Housing Fund allocation –additional ½ penny from FY 24 Fund Balance – April 2024 (equivalent of another $7M)</a:t>
            </a:r>
          </a:p>
          <a:p>
            <a:pPr lvl="1"/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Fast-tracking Affordable Housing Applications pilot – April 2024</a:t>
            </a:r>
          </a:p>
          <a:p>
            <a:pPr lvl="1"/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Loudoun Housing Advisory Board – re-energized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Improved relationships with Loudoun DHCD Staff - New Director – monthly meetings</a:t>
            </a:r>
          </a:p>
          <a:p>
            <a:pPr lvl="1"/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85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AB677-6276-BBE2-F10F-87441D8A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78" y="426316"/>
            <a:ext cx="1789891" cy="106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4EFE-5364-790C-631F-6BA4E6CB2743}"/>
              </a:ext>
            </a:extLst>
          </p:cNvPr>
          <p:cNvSpPr txBox="1"/>
          <p:nvPr/>
        </p:nvSpPr>
        <p:spPr>
          <a:xfrm>
            <a:off x="2787455" y="130102"/>
            <a:ext cx="9254291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Campaign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Consultants to Determine the 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Loud &amp; Clear Marketing</a:t>
            </a:r>
          </a:p>
          <a:p>
            <a:endParaRPr lang="en-US" sz="2400" dirty="0"/>
          </a:p>
          <a:p>
            <a:r>
              <a:rPr lang="en-US" sz="2400" dirty="0"/>
              <a:t>Campaign alone was about $225,000 for the 2 years 2022- 2023.  </a:t>
            </a:r>
          </a:p>
          <a:p>
            <a:r>
              <a:rPr lang="en-US" sz="2400" dirty="0"/>
              <a:t>80% of that was on the marketing consultants and housing consultants </a:t>
            </a:r>
          </a:p>
          <a:p>
            <a:r>
              <a:rPr lang="en-US" sz="2400" dirty="0"/>
              <a:t>20% was spent on advertising costs social media and s=local newspapers</a:t>
            </a:r>
          </a:p>
          <a:p>
            <a:r>
              <a:rPr lang="en-US" sz="2400" i="1" dirty="0"/>
              <a:t>**Can do this for less**</a:t>
            </a:r>
          </a:p>
          <a:p>
            <a:endParaRPr lang="en-US" sz="2400" dirty="0"/>
          </a:p>
          <a:p>
            <a:r>
              <a:rPr lang="en-US" sz="2400" b="1" u="sng" dirty="0"/>
              <a:t>Grantmaking to Support Workforce Housing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$350,000 grant to Arlington Partnership for Affordable Housing in October 2022 (application process)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 for predevelopment costs for Phase 1 for production of 130 affordable housing units for seniors in Chantilly  (Avonlea)</a:t>
            </a:r>
          </a:p>
          <a:p>
            <a:endParaRPr lang="en-US" sz="2400" dirty="0"/>
          </a:p>
          <a:p>
            <a:r>
              <a:rPr lang="en-US" sz="2400" b="1" u="sng" dirty="0"/>
              <a:t>Support of NVAHA</a:t>
            </a:r>
            <a:r>
              <a:rPr lang="en-US" sz="2400" u="sng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$100,000 for two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70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33bfec41e2_2_27"/>
          <p:cNvSpPr txBox="1"/>
          <p:nvPr/>
        </p:nvSpPr>
        <p:spPr>
          <a:xfrm>
            <a:off x="486167" y="142583"/>
            <a:ext cx="10820400" cy="68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2"/>
              </a:lnSpc>
              <a:buClr>
                <a:srgbClr val="000000"/>
              </a:buClr>
              <a:buSzPts val="8499"/>
            </a:pPr>
            <a:r>
              <a:rPr lang="en-US" sz="3733" dirty="0">
                <a:latin typeface="Montserrat"/>
                <a:ea typeface="Montserrat"/>
                <a:cs typeface="Montserrat"/>
                <a:sym typeface="Montserrat"/>
              </a:rPr>
              <a:t>Q &amp; A and Invitation to Keep in Touch</a:t>
            </a:r>
            <a:endParaRPr sz="2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33bfec41e2_2_27"/>
          <p:cNvSpPr txBox="1"/>
          <p:nvPr/>
        </p:nvSpPr>
        <p:spPr>
          <a:xfrm>
            <a:off x="3196138" y="831939"/>
            <a:ext cx="7901352" cy="3830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1867" b="1" u="sng" dirty="0">
              <a:solidFill>
                <a:schemeClr val="hlin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59BA8-FE3E-604A-BDBC-275053E1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00" y="1789038"/>
            <a:ext cx="3141133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366A4D-6AA2-4146-AFCD-95606D361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333" y="4349083"/>
            <a:ext cx="5982117" cy="2249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D85B41-FE05-A94E-902B-764E2E94B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123" y="1263348"/>
            <a:ext cx="5168363" cy="29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5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af87fb2148_1_13"/>
          <p:cNvSpPr txBox="1"/>
          <p:nvPr/>
        </p:nvSpPr>
        <p:spPr>
          <a:xfrm>
            <a:off x="685800" y="517400"/>
            <a:ext cx="10820400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2"/>
              </a:lnSpc>
              <a:buClr>
                <a:srgbClr val="000000"/>
              </a:buClr>
              <a:buSzPts val="8499"/>
            </a:pPr>
            <a:endParaRPr sz="100"/>
          </a:p>
          <a:p>
            <a:pPr>
              <a:lnSpc>
                <a:spcPct val="120002"/>
              </a:lnSpc>
              <a:buClr>
                <a:srgbClr val="000000"/>
              </a:buClr>
              <a:buSzPts val="8499"/>
            </a:pPr>
            <a:endParaRPr sz="100"/>
          </a:p>
          <a:p>
            <a:pPr>
              <a:lnSpc>
                <a:spcPct val="120002"/>
              </a:lnSpc>
              <a:buClr>
                <a:srgbClr val="000000"/>
              </a:buClr>
              <a:buSzPts val="8499"/>
            </a:pPr>
            <a:r>
              <a:rPr lang="en-US" sz="4200">
                <a:latin typeface="Montserrat"/>
                <a:ea typeface="Montserrat"/>
                <a:cs typeface="Montserrat"/>
                <a:sym typeface="Montserrat"/>
              </a:rPr>
              <a:t>Why Does Affordable Housing Matter?</a:t>
            </a:r>
            <a:endParaRPr sz="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af87fb2148_1_13"/>
          <p:cNvSpPr/>
          <p:nvPr/>
        </p:nvSpPr>
        <p:spPr>
          <a:xfrm>
            <a:off x="4394200" y="1549400"/>
            <a:ext cx="6908800" cy="279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algn="ctr"/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g2af87fb2148_1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300" y="1219201"/>
            <a:ext cx="8403398" cy="520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2af87fb2148_1_13"/>
          <p:cNvSpPr/>
          <p:nvPr/>
        </p:nvSpPr>
        <p:spPr>
          <a:xfrm>
            <a:off x="2082800" y="1219200"/>
            <a:ext cx="6908800" cy="50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AF9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algn="ctr"/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2af87fb2148_1_13"/>
          <p:cNvSpPr/>
          <p:nvPr/>
        </p:nvSpPr>
        <p:spPr>
          <a:xfrm>
            <a:off x="9220200" y="3683000"/>
            <a:ext cx="1077400" cy="279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algn="ctr"/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2af87fb2148_1_13"/>
          <p:cNvSpPr/>
          <p:nvPr/>
        </p:nvSpPr>
        <p:spPr>
          <a:xfrm rot="-2057213">
            <a:off x="-2210611" y="-1868193"/>
            <a:ext cx="6644716" cy="3781448"/>
          </a:xfrm>
          <a:custGeom>
            <a:avLst/>
            <a:gdLst/>
            <a:ahLst/>
            <a:cxnLst/>
            <a:rect l="l" t="t" r="r" b="b"/>
            <a:pathLst>
              <a:path w="9981902" h="5680610" extrusionOk="0">
                <a:moveTo>
                  <a:pt x="0" y="0"/>
                </a:moveTo>
                <a:lnTo>
                  <a:pt x="9981903" y="0"/>
                </a:lnTo>
                <a:lnTo>
                  <a:pt x="9981903" y="5680610"/>
                </a:lnTo>
                <a:lnTo>
                  <a:pt x="0" y="5680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7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f87fb2148_1_21"/>
          <p:cNvSpPr txBox="1"/>
          <p:nvPr/>
        </p:nvSpPr>
        <p:spPr>
          <a:xfrm>
            <a:off x="506617" y="198365"/>
            <a:ext cx="10820400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2"/>
              </a:lnSpc>
              <a:buClr>
                <a:srgbClr val="000000"/>
              </a:buClr>
              <a:buSzPts val="8499"/>
            </a:pPr>
            <a:r>
              <a:rPr lang="en-US" sz="4666">
                <a:latin typeface="Montserrat"/>
                <a:ea typeface="Montserrat"/>
                <a:cs typeface="Montserrat"/>
                <a:sym typeface="Montserrat"/>
              </a:rPr>
              <a:t>Definitions</a:t>
            </a:r>
            <a:endParaRPr sz="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af87fb2148_1_21"/>
          <p:cNvSpPr/>
          <p:nvPr/>
        </p:nvSpPr>
        <p:spPr>
          <a:xfrm rot="-560680">
            <a:off x="7057540" y="3930597"/>
            <a:ext cx="5202170" cy="3915815"/>
          </a:xfrm>
          <a:custGeom>
            <a:avLst/>
            <a:gdLst/>
            <a:ahLst/>
            <a:cxnLst/>
            <a:rect l="l" t="t" r="r" b="b"/>
            <a:pathLst>
              <a:path w="7797166" h="5869140" extrusionOk="0">
                <a:moveTo>
                  <a:pt x="0" y="0"/>
                </a:moveTo>
                <a:lnTo>
                  <a:pt x="7797166" y="0"/>
                </a:lnTo>
                <a:lnTo>
                  <a:pt x="7797166" y="5869140"/>
                </a:lnTo>
                <a:lnTo>
                  <a:pt x="0" y="5869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7" name="Google Shape;207;g2af87fb2148_1_21"/>
          <p:cNvSpPr txBox="1"/>
          <p:nvPr/>
        </p:nvSpPr>
        <p:spPr>
          <a:xfrm>
            <a:off x="755904" y="1222300"/>
            <a:ext cx="10820400" cy="53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5457" lvl="1" indent="-181194">
              <a:lnSpc>
                <a:spcPct val="139958"/>
              </a:lnSpc>
              <a:buSzPts val="2600"/>
              <a:buFont typeface="Raleway"/>
              <a:buChar char="•"/>
            </a:pPr>
            <a:r>
              <a:rPr lang="en-US" sz="2000" b="1" dirty="0">
                <a:latin typeface="Raleway"/>
                <a:ea typeface="Raleway"/>
                <a:cs typeface="Raleway"/>
                <a:sym typeface="Raleway"/>
              </a:rPr>
              <a:t>Affordable Housing (Practical Definition): </a:t>
            </a: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Housing is affordable when a household can pay their rent or mortgage and have money left over for food, transportation, healthcare, child care, and any other basic needs.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609630">
              <a:lnSpc>
                <a:spcPct val="139958"/>
              </a:lnSpc>
            </a:pPr>
            <a:r>
              <a:rPr lang="en-US" sz="2000" b="1" dirty="0">
                <a:latin typeface="Raleway"/>
                <a:ea typeface="Raleway"/>
                <a:cs typeface="Raleway"/>
                <a:sym typeface="Raleway"/>
              </a:rPr>
              <a:t> </a:t>
            </a:r>
            <a:endParaRPr sz="2000" b="1" dirty="0"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81194">
              <a:lnSpc>
                <a:spcPct val="139958"/>
              </a:lnSpc>
              <a:buSzPts val="2600"/>
              <a:buFont typeface="Raleway"/>
              <a:buChar char="•"/>
            </a:pPr>
            <a:r>
              <a:rPr lang="en-US" sz="2000" b="1" dirty="0">
                <a:latin typeface="Raleway"/>
                <a:ea typeface="Raleway"/>
                <a:cs typeface="Raleway"/>
                <a:sym typeface="Raleway"/>
              </a:rPr>
              <a:t>Affordable Housing (HUD Definition): </a:t>
            </a:r>
            <a:r>
              <a:rPr lang="en-US" sz="2000" dirty="0">
                <a:latin typeface="Raleway"/>
                <a:ea typeface="Raleway"/>
                <a:cs typeface="Raleway"/>
                <a:sym typeface="Raleway"/>
              </a:rPr>
              <a:t>Housing is considered affordable if an individual or family spends no more than 30% of their gross monthly income on housing costs.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39958"/>
              </a:lnSpc>
            </a:pPr>
            <a:endParaRPr sz="2000" i="1" dirty="0"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39958"/>
              </a:lnSpc>
            </a:pPr>
            <a:r>
              <a:rPr lang="en-US" sz="2000" i="1" dirty="0">
                <a:latin typeface="Raleway"/>
                <a:ea typeface="Raleway"/>
                <a:cs typeface="Raleway"/>
                <a:sym typeface="Raleway"/>
              </a:rPr>
              <a:t>We have a range of affordable housing options because we have a range of incomes. Affordable housing can include rental housing and homeownership.</a:t>
            </a:r>
            <a:endParaRPr sz="2000" i="1" dirty="0"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39958"/>
              </a:lnSpc>
            </a:pPr>
            <a:endParaRPr sz="2000" i="1" dirty="0"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39958"/>
              </a:lnSpc>
            </a:pPr>
            <a:r>
              <a:rPr lang="en-US" sz="2000" i="1" dirty="0">
                <a:latin typeface="Raleway"/>
                <a:ea typeface="Raleway"/>
                <a:cs typeface="Raleway"/>
                <a:sym typeface="Raleway"/>
              </a:rPr>
              <a:t>Affordable housing IS workforce housing.</a:t>
            </a:r>
            <a:endParaRPr sz="2000" i="1" dirty="0"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39958"/>
              </a:lnSpc>
              <a:buClr>
                <a:srgbClr val="000000"/>
              </a:buClr>
              <a:buSzPts val="2000"/>
            </a:pPr>
            <a:r>
              <a:rPr lang="en-US" sz="1467" dirty="0">
                <a:latin typeface="Raleway"/>
                <a:ea typeface="Raleway"/>
                <a:cs typeface="Raleway"/>
                <a:sym typeface="Raleway"/>
              </a:rPr>
              <a:t> </a:t>
            </a:r>
            <a:endParaRPr sz="146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630" algn="just">
              <a:lnSpc>
                <a:spcPct val="139958"/>
              </a:lnSpc>
            </a:pPr>
            <a:endParaRPr sz="1333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8" name="Google Shape;208;g2af87fb2148_1_21"/>
          <p:cNvSpPr/>
          <p:nvPr/>
        </p:nvSpPr>
        <p:spPr>
          <a:xfrm rot="-2057213">
            <a:off x="-1574435" y="-1790266"/>
            <a:ext cx="6644716" cy="3781448"/>
          </a:xfrm>
          <a:custGeom>
            <a:avLst/>
            <a:gdLst/>
            <a:ahLst/>
            <a:cxnLst/>
            <a:rect l="l" t="t" r="r" b="b"/>
            <a:pathLst>
              <a:path w="9981902" h="5680610" extrusionOk="0">
                <a:moveTo>
                  <a:pt x="0" y="0"/>
                </a:moveTo>
                <a:lnTo>
                  <a:pt x="9981903" y="0"/>
                </a:lnTo>
                <a:lnTo>
                  <a:pt x="9981903" y="5680610"/>
                </a:lnTo>
                <a:lnTo>
                  <a:pt x="0" y="5680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388688-140B-5C4C-B45C-6703CA940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254" y="4719982"/>
            <a:ext cx="3315902" cy="206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0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0;p5">
            <a:extLst>
              <a:ext uri="{FF2B5EF4-FFF2-40B4-BE49-F238E27FC236}">
                <a16:creationId xmlns:a16="http://schemas.microsoft.com/office/drawing/2014/main" id="{1FCD9DCD-A58F-2D45-BE5B-824CCCDCEB8F}"/>
              </a:ext>
            </a:extLst>
          </p:cNvPr>
          <p:cNvSpPr/>
          <p:nvPr/>
        </p:nvSpPr>
        <p:spPr>
          <a:xfrm rot="10800000">
            <a:off x="6253529" y="-913212"/>
            <a:ext cx="7630085" cy="4342212"/>
          </a:xfrm>
          <a:custGeom>
            <a:avLst/>
            <a:gdLst/>
            <a:ahLst/>
            <a:cxnLst/>
            <a:rect l="l" t="t" r="r" b="b"/>
            <a:pathLst>
              <a:path w="11445127" h="6513318" extrusionOk="0">
                <a:moveTo>
                  <a:pt x="11445126" y="6513318"/>
                </a:moveTo>
                <a:lnTo>
                  <a:pt x="0" y="6513318"/>
                </a:lnTo>
                <a:lnTo>
                  <a:pt x="0" y="0"/>
                </a:lnTo>
                <a:lnTo>
                  <a:pt x="11445126" y="0"/>
                </a:lnTo>
                <a:lnTo>
                  <a:pt x="11445126" y="6513318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3" name="Google Shape;213;g333bfec41e2_2_0"/>
          <p:cNvSpPr txBox="1"/>
          <p:nvPr/>
        </p:nvSpPr>
        <p:spPr>
          <a:xfrm>
            <a:off x="50800" y="0"/>
            <a:ext cx="11864109" cy="87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lnSpc>
                <a:spcPct val="120002"/>
              </a:lnSpc>
            </a:pPr>
            <a:r>
              <a:rPr lang="en-US" sz="4066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Who qualifies for housing assistance in VA?</a:t>
            </a:r>
            <a:endParaRPr sz="4066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3842D-4DB1-984C-9980-4B16BC0E5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419" y="873980"/>
            <a:ext cx="8187007" cy="59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25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0;p5">
            <a:extLst>
              <a:ext uri="{FF2B5EF4-FFF2-40B4-BE49-F238E27FC236}">
                <a16:creationId xmlns:a16="http://schemas.microsoft.com/office/drawing/2014/main" id="{1FCD9DCD-A58F-2D45-BE5B-824CCCDCEB8F}"/>
              </a:ext>
            </a:extLst>
          </p:cNvPr>
          <p:cNvSpPr/>
          <p:nvPr/>
        </p:nvSpPr>
        <p:spPr>
          <a:xfrm rot="10800000">
            <a:off x="6253529" y="-913212"/>
            <a:ext cx="7630085" cy="4342212"/>
          </a:xfrm>
          <a:custGeom>
            <a:avLst/>
            <a:gdLst/>
            <a:ahLst/>
            <a:cxnLst/>
            <a:rect l="l" t="t" r="r" b="b"/>
            <a:pathLst>
              <a:path w="11445127" h="6513318" extrusionOk="0">
                <a:moveTo>
                  <a:pt x="11445126" y="6513318"/>
                </a:moveTo>
                <a:lnTo>
                  <a:pt x="0" y="6513318"/>
                </a:lnTo>
                <a:lnTo>
                  <a:pt x="0" y="0"/>
                </a:lnTo>
                <a:lnTo>
                  <a:pt x="11445126" y="0"/>
                </a:lnTo>
                <a:lnTo>
                  <a:pt x="11445126" y="6513318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3" name="Google Shape;213;g333bfec41e2_2_0"/>
          <p:cNvSpPr txBox="1"/>
          <p:nvPr/>
        </p:nvSpPr>
        <p:spPr>
          <a:xfrm>
            <a:off x="50800" y="0"/>
            <a:ext cx="11864109" cy="78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lnSpc>
                <a:spcPct val="120002"/>
              </a:lnSpc>
            </a:pPr>
            <a:r>
              <a:rPr lang="en-US" sz="3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Who qualifies for housing assistance in Hampton Roads?</a:t>
            </a:r>
            <a:endParaRPr sz="3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1E843-F60F-E144-9A6A-79E308C4E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3335"/>
            <a:ext cx="12192000" cy="48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13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0;p5">
            <a:extLst>
              <a:ext uri="{FF2B5EF4-FFF2-40B4-BE49-F238E27FC236}">
                <a16:creationId xmlns:a16="http://schemas.microsoft.com/office/drawing/2014/main" id="{1FCD9DCD-A58F-2D45-BE5B-824CCCDCEB8F}"/>
              </a:ext>
            </a:extLst>
          </p:cNvPr>
          <p:cNvSpPr/>
          <p:nvPr/>
        </p:nvSpPr>
        <p:spPr>
          <a:xfrm rot="10800000">
            <a:off x="6253529" y="-913212"/>
            <a:ext cx="7630085" cy="4342212"/>
          </a:xfrm>
          <a:custGeom>
            <a:avLst/>
            <a:gdLst/>
            <a:ahLst/>
            <a:cxnLst/>
            <a:rect l="l" t="t" r="r" b="b"/>
            <a:pathLst>
              <a:path w="11445127" h="6513318" extrusionOk="0">
                <a:moveTo>
                  <a:pt x="11445126" y="6513318"/>
                </a:moveTo>
                <a:lnTo>
                  <a:pt x="0" y="6513318"/>
                </a:lnTo>
                <a:lnTo>
                  <a:pt x="0" y="0"/>
                </a:lnTo>
                <a:lnTo>
                  <a:pt x="11445126" y="0"/>
                </a:lnTo>
                <a:lnTo>
                  <a:pt x="11445126" y="6513318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3" name="Google Shape;213;g333bfec41e2_2_0"/>
          <p:cNvSpPr txBox="1"/>
          <p:nvPr/>
        </p:nvSpPr>
        <p:spPr>
          <a:xfrm>
            <a:off x="50800" y="0"/>
            <a:ext cx="11864109" cy="87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lnSpc>
                <a:spcPct val="120002"/>
              </a:lnSpc>
            </a:pPr>
            <a:r>
              <a:rPr lang="en-US" sz="4066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Who qualifies for housing assistance in NoVA?</a:t>
            </a:r>
            <a:endParaRPr sz="4066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C0C4A-9696-1941-91C5-158435114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7191"/>
            <a:ext cx="12078854" cy="44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14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af87fb2148_1_30"/>
          <p:cNvSpPr/>
          <p:nvPr/>
        </p:nvSpPr>
        <p:spPr>
          <a:xfrm rot="10800000">
            <a:off x="6253529" y="-913212"/>
            <a:ext cx="7630085" cy="4342212"/>
          </a:xfrm>
          <a:custGeom>
            <a:avLst/>
            <a:gdLst/>
            <a:ahLst/>
            <a:cxnLst/>
            <a:rect l="l" t="t" r="r" b="b"/>
            <a:pathLst>
              <a:path w="11445127" h="6513318" extrusionOk="0">
                <a:moveTo>
                  <a:pt x="11445126" y="6513318"/>
                </a:moveTo>
                <a:lnTo>
                  <a:pt x="0" y="6513318"/>
                </a:lnTo>
                <a:lnTo>
                  <a:pt x="0" y="0"/>
                </a:lnTo>
                <a:lnTo>
                  <a:pt x="11445126" y="0"/>
                </a:lnTo>
                <a:lnTo>
                  <a:pt x="11445126" y="6513318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259" name="Google Shape;259;g2af87fb2148_1_30"/>
          <p:cNvSpPr/>
          <p:nvPr/>
        </p:nvSpPr>
        <p:spPr>
          <a:xfrm rot="-4611959">
            <a:off x="-3549969" y="4638093"/>
            <a:ext cx="9169386" cy="5218215"/>
          </a:xfrm>
          <a:custGeom>
            <a:avLst/>
            <a:gdLst/>
            <a:ahLst/>
            <a:cxnLst/>
            <a:rect l="l" t="t" r="r" b="b"/>
            <a:pathLst>
              <a:path w="13737732" h="7818019" extrusionOk="0">
                <a:moveTo>
                  <a:pt x="0" y="0"/>
                </a:moveTo>
                <a:lnTo>
                  <a:pt x="13737733" y="0"/>
                </a:lnTo>
                <a:lnTo>
                  <a:pt x="13737733" y="7818019"/>
                </a:lnTo>
                <a:lnTo>
                  <a:pt x="0" y="7818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260" name="Google Shape;260;g2af87fb2148_1_30"/>
          <p:cNvSpPr txBox="1"/>
          <p:nvPr/>
        </p:nvSpPr>
        <p:spPr>
          <a:xfrm>
            <a:off x="132121" y="137948"/>
            <a:ext cx="11763021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2"/>
              </a:lnSpc>
              <a:buClr>
                <a:srgbClr val="000000"/>
              </a:buClr>
              <a:buSzPts val="8499"/>
            </a:pPr>
            <a:r>
              <a:rPr lang="en-US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Much Does it Cost to Live in Virginia, Loudoun &amp; Chesapeake?</a:t>
            </a:r>
            <a:endParaRPr sz="2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af87fb2148_1_30"/>
          <p:cNvSpPr txBox="1"/>
          <p:nvPr/>
        </p:nvSpPr>
        <p:spPr>
          <a:xfrm>
            <a:off x="348429" y="1172077"/>
            <a:ext cx="7526944" cy="607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58"/>
              </a:lnSpc>
              <a:buClr>
                <a:srgbClr val="000000"/>
              </a:buClr>
              <a:buSzPts val="2600"/>
            </a:pPr>
            <a:r>
              <a:rPr lang="en-US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According to the National Low Income Housing Coalition’s 2025 </a:t>
            </a:r>
            <a:r>
              <a:rPr lang="en-US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Out of Reach Report:</a:t>
            </a:r>
            <a:endParaRPr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81194">
              <a:lnSpc>
                <a:spcPct val="139958"/>
              </a:lnSpc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Virginia family must earn a wage of </a:t>
            </a:r>
            <a:r>
              <a:rPr lang="en-US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$30.25 </a:t>
            </a:r>
            <a:r>
              <a:rPr lang="en-US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per hour to afford the average  </a:t>
            </a:r>
          </a:p>
          <a:p>
            <a:pPr marL="164263" lvl="1">
              <a:lnSpc>
                <a:spcPct val="139958"/>
              </a:lnSpc>
              <a:buClr>
                <a:srgbClr val="000000"/>
              </a:buClr>
              <a:buSzPts val="2600"/>
            </a:pPr>
            <a:r>
              <a:rPr lang="en-US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two bedroom market rate apartment</a:t>
            </a:r>
          </a:p>
          <a:p>
            <a:pPr marL="345457" lvl="1" indent="-181194">
              <a:lnSpc>
                <a:spcPct val="139958"/>
              </a:lnSpc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</a:t>
            </a: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resident of 20176 (Loudoun County) must earn a wage of </a:t>
            </a:r>
            <a:r>
              <a:rPr lang="en-US" b="1" dirty="0">
                <a:latin typeface="Raleway"/>
                <a:ea typeface="Raleway"/>
                <a:cs typeface="Raleway"/>
                <a:sym typeface="Raleway"/>
              </a:rPr>
              <a:t>$40.00 </a:t>
            </a: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per hour.</a:t>
            </a:r>
          </a:p>
          <a:p>
            <a:pPr marL="345457" lvl="1" indent="-181194">
              <a:lnSpc>
                <a:spcPct val="139958"/>
              </a:lnSpc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resident of </a:t>
            </a:r>
            <a:r>
              <a:rPr lang="en-US" dirty="0"/>
              <a:t>23324 (Chesapeake) must earn a wage of </a:t>
            </a:r>
            <a:r>
              <a:rPr lang="en-US" b="1" dirty="0"/>
              <a:t>$27.50</a:t>
            </a:r>
            <a:endParaRPr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81194">
              <a:lnSpc>
                <a:spcPct val="139958"/>
              </a:lnSpc>
              <a:buClr>
                <a:srgbClr val="000000"/>
              </a:buClr>
              <a:buSzPts val="2600"/>
              <a:buFont typeface="Raleway"/>
              <a:buChar char="•"/>
            </a:pPr>
            <a:r>
              <a:rPr lang="en-US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Virginia’s minimum wage is </a:t>
            </a:r>
            <a:r>
              <a:rPr lang="en-US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$12.41</a:t>
            </a:r>
            <a:r>
              <a:rPr lang="en-US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per hour.</a:t>
            </a:r>
            <a:endParaRPr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630">
              <a:lnSpc>
                <a:spcPct val="139958"/>
              </a:lnSpc>
              <a:buClr>
                <a:srgbClr val="000000"/>
              </a:buClr>
              <a:buSzPts val="2600"/>
            </a:pPr>
            <a:endParaRPr sz="15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39958"/>
              </a:lnSpc>
              <a:buClr>
                <a:srgbClr val="000000"/>
              </a:buClr>
              <a:buSzPts val="2600"/>
            </a:pPr>
            <a:r>
              <a:rPr lang="en-US" sz="17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Who are we leaving behind?</a:t>
            </a:r>
            <a:endParaRPr sz="1733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81194">
              <a:lnSpc>
                <a:spcPct val="139958"/>
              </a:lnSpc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17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Older Adults</a:t>
            </a:r>
            <a:endParaRPr sz="1733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81194">
              <a:lnSpc>
                <a:spcPct val="139958"/>
              </a:lnSpc>
              <a:buClr>
                <a:schemeClr val="dk1"/>
              </a:buClr>
              <a:buSzPts val="2600"/>
              <a:buFont typeface="Raleway"/>
              <a:buChar char="•"/>
            </a:pPr>
            <a:r>
              <a:rPr lang="en-US" sz="17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Working Families</a:t>
            </a:r>
            <a:endParaRPr sz="1733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81194">
              <a:lnSpc>
                <a:spcPct val="139958"/>
              </a:lnSpc>
              <a:buClr>
                <a:schemeClr val="dk1"/>
              </a:buClr>
              <a:buSzPts val="2600"/>
              <a:buFont typeface="Raleway"/>
              <a:buChar char="•"/>
            </a:pPr>
            <a:r>
              <a:rPr lang="en-US" sz="17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Low-income Workers</a:t>
            </a:r>
            <a:endParaRPr sz="1733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5457" lvl="1" indent="-181194">
              <a:lnSpc>
                <a:spcPct val="139958"/>
              </a:lnSpc>
              <a:buClr>
                <a:schemeClr val="dk1"/>
              </a:buClr>
              <a:buSzPts val="2600"/>
              <a:buFont typeface="Raleway"/>
              <a:buChar char="•"/>
            </a:pPr>
            <a:r>
              <a:rPr lang="en-US" sz="17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Individuals with Disabilities and People Experiencing Homelessness</a:t>
            </a:r>
            <a:endParaRPr sz="1733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39958"/>
              </a:lnSpc>
              <a:buClr>
                <a:srgbClr val="000000"/>
              </a:buClr>
              <a:buSzPts val="2400"/>
            </a:pPr>
            <a:r>
              <a:rPr lang="en-US" sz="16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Source: </a:t>
            </a:r>
            <a:r>
              <a:rPr lang="en-US" sz="1333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https://nlihc.org/oor</a:t>
            </a:r>
            <a:r>
              <a:rPr lang="en-US" sz="13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2" name="Google Shape;262;g2af87fb2148_1_30"/>
          <p:cNvPicPr preferRelativeResize="0"/>
          <p:nvPr/>
        </p:nvPicPr>
        <p:blipFill rotWithShape="1">
          <a:blip r:embed="rId6">
            <a:alphaModFix/>
          </a:blip>
          <a:srcRect l="37792" t="-2480" r="-53225" b="2478"/>
          <a:stretch/>
        </p:blipFill>
        <p:spPr>
          <a:xfrm>
            <a:off x="8080100" y="1337384"/>
            <a:ext cx="7630085" cy="5343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783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3330</TotalTime>
  <Words>1284</Words>
  <Application>Microsoft Office PowerPoint</Application>
  <PresentationFormat>Widescreen</PresentationFormat>
  <Paragraphs>219</Paragraphs>
  <Slides>38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Calibri Light</vt:lpstr>
      <vt:lpstr>Century Gothic Paneuropean Bold</vt:lpstr>
      <vt:lpstr>Montserrat</vt:lpstr>
      <vt:lpstr>Open Sans</vt:lpstr>
      <vt:lpstr>Open Sans Light</vt:lpstr>
      <vt:lpstr>Poppins</vt:lpstr>
      <vt:lpstr>Raleway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Acosta</dc:creator>
  <cp:lastModifiedBy>Richelle Helms</cp:lastModifiedBy>
  <cp:revision>24</cp:revision>
  <dcterms:created xsi:type="dcterms:W3CDTF">2024-04-10T12:12:04Z</dcterms:created>
  <dcterms:modified xsi:type="dcterms:W3CDTF">2025-12-13T19:32:52Z</dcterms:modified>
</cp:coreProperties>
</file>